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14" r:id="rId2"/>
    <p:sldId id="446" r:id="rId3"/>
    <p:sldId id="457" r:id="rId4"/>
    <p:sldId id="458" r:id="rId5"/>
    <p:sldId id="421" r:id="rId6"/>
    <p:sldId id="430" r:id="rId7"/>
    <p:sldId id="454" r:id="rId8"/>
    <p:sldId id="447" r:id="rId9"/>
    <p:sldId id="448" r:id="rId10"/>
    <p:sldId id="449" r:id="rId11"/>
    <p:sldId id="450" r:id="rId12"/>
    <p:sldId id="453" r:id="rId13"/>
    <p:sldId id="451" r:id="rId14"/>
    <p:sldId id="456" r:id="rId15"/>
    <p:sldId id="455" r:id="rId16"/>
    <p:sldId id="452" r:id="rId17"/>
    <p:sldId id="426" r:id="rId18"/>
    <p:sldId id="282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39">
          <p15:clr>
            <a:srgbClr val="A4A3A4"/>
          </p15:clr>
        </p15:guide>
        <p15:guide id="2" orient="horz" pos="1422">
          <p15:clr>
            <a:srgbClr val="A4A3A4"/>
          </p15:clr>
        </p15:guide>
        <p15:guide id="3" orient="horz" pos="3863">
          <p15:clr>
            <a:srgbClr val="A4A3A4"/>
          </p15:clr>
        </p15:guide>
        <p15:guide id="4" pos="5490">
          <p15:clr>
            <a:srgbClr val="A4A3A4"/>
          </p15:clr>
        </p15:guide>
        <p15:guide id="5" pos="2590">
          <p15:clr>
            <a:srgbClr val="A4A3A4"/>
          </p15:clr>
        </p15:guide>
        <p15:guide id="6" pos="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DDDDD"/>
    <a:srgbClr val="000000"/>
    <a:srgbClr val="1A0000"/>
    <a:srgbClr val="3A0000"/>
    <a:srgbClr val="E8E8E8"/>
    <a:srgbClr val="FF8585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850" autoAdjust="0"/>
    <p:restoredTop sz="86142" autoAdjust="0"/>
  </p:normalViewPr>
  <p:slideViewPr>
    <p:cSldViewPr snapToGrid="0">
      <p:cViewPr varScale="1">
        <p:scale>
          <a:sx n="70" d="100"/>
          <a:sy n="70" d="100"/>
        </p:scale>
        <p:origin x="-1013" y="-67"/>
      </p:cViewPr>
      <p:guideLst>
        <p:guide orient="horz" pos="1239"/>
        <p:guide orient="horz" pos="1422"/>
        <p:guide orient="horz" pos="3863"/>
        <p:guide pos="5490"/>
        <p:guide pos="2590"/>
        <p:guide pos="40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3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A6D1-998E-4C55-8542-7AAA0C9A9AB8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B6F5-C0E1-4DEF-9E80-8EDB682E8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141C1-3C5A-4240-87DB-9D4217E9B3B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1697" y="609600"/>
            <a:ext cx="4074606" cy="305595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7684" y="3810000"/>
            <a:ext cx="5742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2C5E-BF34-4775-B657-4ADF2F310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609600"/>
            <a:ext cx="40735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609600"/>
            <a:ext cx="40735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fact is your customers have transformed</a:t>
            </a:r>
          </a:p>
          <a:p>
            <a:r>
              <a:rPr lang="en-US" dirty="0" smtClean="0"/>
              <a:t>In fact, society</a:t>
            </a:r>
            <a:r>
              <a:rPr lang="en-US" baseline="0" dirty="0" smtClean="0"/>
              <a:t> has changed – we are more aware, more informed, and more connected</a:t>
            </a:r>
          </a:p>
          <a:p>
            <a:r>
              <a:rPr lang="en-US" baseline="0" dirty="0" smtClean="0"/>
              <a:t>And the way we interact has changed – we ARE more mobile, more “social”, and more networked... </a:t>
            </a:r>
          </a:p>
          <a:p>
            <a:r>
              <a:rPr lang="en-US" baseline="0" dirty="0" smtClean="0"/>
              <a:t>Because of that, our businesses must respond and adapt – the traditional ways of managing relationships has changed ... forever</a:t>
            </a:r>
          </a:p>
          <a:p>
            <a:r>
              <a:rPr lang="en-US" dirty="0" smtClean="0"/>
              <a:t>Today’s new “experience management” strategies are being</a:t>
            </a:r>
            <a:r>
              <a:rPr lang="en-US" baseline="0" dirty="0" smtClean="0"/>
              <a:t> driven by all these forces... </a:t>
            </a:r>
            <a:endParaRPr lang="en-US" dirty="0" smtClean="0"/>
          </a:p>
          <a:p>
            <a:endParaRPr lang="en-US" dirty="0" smtClean="0">
              <a:latin typeface="Arial" charset="0"/>
            </a:endParaRPr>
          </a:p>
          <a:p>
            <a:pPr marL="109028" indent="-109028" defTabSz="914286">
              <a:lnSpc>
                <a:spcPct val="70000"/>
              </a:lnSpc>
            </a:pPr>
            <a:r>
              <a:rPr lang="en-US" dirty="0" smtClean="0">
                <a:latin typeface="+mn-lt"/>
              </a:rPr>
              <a:t>Changes in consumer demographics are rapidly leading to changes in how organizations are engaged - from tablet apps to social media, from video kiosks to instant messaging, the days of the toll free phone number being the dominant entry point into a business are fast fading  </a:t>
            </a:r>
          </a:p>
          <a:p>
            <a:pPr marL="109028" indent="-109028" defTabSz="914286">
              <a:lnSpc>
                <a:spcPct val="70000"/>
              </a:lnSpc>
            </a:pPr>
            <a:endParaRPr lang="en-US" dirty="0" smtClean="0">
              <a:latin typeface="+mn-lt"/>
            </a:endParaRPr>
          </a:p>
          <a:p>
            <a:pPr marL="109028" indent="-109028" defTabSz="914286">
              <a:lnSpc>
                <a:spcPct val="70000"/>
              </a:lnSpc>
            </a:pPr>
            <a:r>
              <a:rPr lang="en-US" dirty="0" smtClean="0">
                <a:latin typeface="+mn-lt"/>
              </a:rPr>
              <a:t>Organizations that fail to align their resources to proactively manage these changes can have their sales and service effectiveness rapidly impacted by declining satisfaction.  They need to consider – today – how to implement adaptable, flexible, and scalable experience management platforms that provide customers access to resources across communication channels, and that enable end-to-end workflow integration with performance management and business intelligence.</a:t>
            </a:r>
          </a:p>
          <a:p>
            <a:pPr marL="109028" indent="-109028" defTabSz="914286">
              <a:lnSpc>
                <a:spcPct val="70000"/>
              </a:lnSpc>
            </a:pPr>
            <a:endParaRPr lang="en-US" dirty="0" smtClean="0">
              <a:latin typeface="+mn-lt"/>
            </a:endParaRPr>
          </a:p>
          <a:p>
            <a:pPr marL="109028" indent="-109028" defTabSz="914286">
              <a:lnSpc>
                <a:spcPct val="70000"/>
              </a:lnSpc>
            </a:pPr>
            <a:r>
              <a:rPr lang="en-US" altLang="ko-KR" dirty="0" smtClean="0">
                <a:latin typeface="+mn-lt"/>
              </a:rPr>
              <a:t>The new success drivers will </a:t>
            </a:r>
            <a:r>
              <a:rPr lang="en-US" dirty="0" smtClean="0">
                <a:latin typeface="+mn-lt"/>
              </a:rPr>
              <a:t>require real time insight and action; customer care organizations need to anticipate customers choice of how they want to be served and manage the end to end experience; they’ll need to understand the causes of </a:t>
            </a:r>
            <a:r>
              <a:rPr lang="en-US" altLang="ja-JP" dirty="0" smtClean="0">
                <a:latin typeface="+mn-lt"/>
              </a:rPr>
              <a:t>poor customer satisfaction and dynamically adapt in real time, and they have to future-proof their </a:t>
            </a:r>
            <a:r>
              <a:rPr lang="en-US" dirty="0" smtClean="0">
                <a:latin typeface="+mn-lt"/>
              </a:rPr>
              <a:t>operations &amp; infrastructure for flexibility, to easily adapt to tomorrow’s changing customer expectations.</a:t>
            </a:r>
            <a:endParaRPr lang="en-US" altLang="ko-KR" dirty="0" smtClean="0">
              <a:latin typeface="+mn-lt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609600"/>
            <a:ext cx="4073525" cy="305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owerOfW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5840" y="1905000"/>
            <a:ext cx="2194560" cy="86710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white">
          <a:xfrm>
            <a:off x="0" y="3169920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D419-6049-4DB5-B5BA-D2BCF73E2824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invGray">
          <a:xfrm flipH="1">
            <a:off x="0" y="-6350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2324100" y="-6350"/>
            <a:ext cx="6821488" cy="365760"/>
            <a:chOff x="3784600" y="0"/>
            <a:chExt cx="5359400" cy="281857"/>
          </a:xfrm>
        </p:grpSpPr>
        <p:sp>
          <p:nvSpPr>
            <p:cNvPr id="9" name="Rectangle 496"/>
            <p:cNvSpPr>
              <a:spLocks noChangeArrowheads="1"/>
            </p:cNvSpPr>
            <p:nvPr/>
          </p:nvSpPr>
          <p:spPr bwMode="invGray">
            <a:xfrm>
              <a:off x="4100153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Rectangle 498"/>
            <p:cNvSpPr>
              <a:spLocks noChangeArrowheads="1"/>
            </p:cNvSpPr>
            <p:nvPr/>
          </p:nvSpPr>
          <p:spPr bwMode="invGray">
            <a:xfrm>
              <a:off x="8519131" y="0"/>
              <a:ext cx="624869" cy="278115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Rectangle 499"/>
            <p:cNvSpPr>
              <a:spLocks noChangeArrowheads="1"/>
            </p:cNvSpPr>
            <p:nvPr/>
          </p:nvSpPr>
          <p:spPr bwMode="invGray">
            <a:xfrm>
              <a:off x="7875554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5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ectangle 501"/>
            <p:cNvSpPr>
              <a:spLocks noChangeArrowheads="1"/>
            </p:cNvSpPr>
            <p:nvPr/>
          </p:nvSpPr>
          <p:spPr bwMode="invGray">
            <a:xfrm>
              <a:off x="5362362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ectangle 602"/>
            <p:cNvSpPr>
              <a:spLocks noChangeArrowheads="1"/>
            </p:cNvSpPr>
            <p:nvPr/>
          </p:nvSpPr>
          <p:spPr bwMode="invGray">
            <a:xfrm>
              <a:off x="6962573" y="1"/>
              <a:ext cx="922959" cy="281856"/>
            </a:xfrm>
            <a:prstGeom prst="rect">
              <a:avLst/>
            </a:prstGeom>
            <a:solidFill>
              <a:srgbClr val="D1081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5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2322513" y="-6350"/>
            <a:ext cx="6821487" cy="352425"/>
            <a:chOff x="3784600" y="0"/>
            <a:chExt cx="5359400" cy="276868"/>
          </a:xfrm>
        </p:grpSpPr>
        <p:sp>
          <p:nvSpPr>
            <p:cNvPr id="18" name="Rectangle 496"/>
            <p:cNvSpPr>
              <a:spLocks noChangeArrowheads="1"/>
            </p:cNvSpPr>
            <p:nvPr/>
          </p:nvSpPr>
          <p:spPr bwMode="invGray">
            <a:xfrm>
              <a:off x="4100152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Rectangle 498"/>
            <p:cNvSpPr>
              <a:spLocks noChangeArrowheads="1"/>
            </p:cNvSpPr>
            <p:nvPr/>
          </p:nvSpPr>
          <p:spPr bwMode="invGray">
            <a:xfrm>
              <a:off x="8519132" y="0"/>
              <a:ext cx="624868" cy="276868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Rectangle 499"/>
            <p:cNvSpPr>
              <a:spLocks noChangeArrowheads="1"/>
            </p:cNvSpPr>
            <p:nvPr/>
          </p:nvSpPr>
          <p:spPr bwMode="invGray">
            <a:xfrm>
              <a:off x="7875555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4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Rectangle 501"/>
            <p:cNvSpPr>
              <a:spLocks noChangeArrowheads="1"/>
            </p:cNvSpPr>
            <p:nvPr/>
          </p:nvSpPr>
          <p:spPr bwMode="invGray">
            <a:xfrm>
              <a:off x="5362361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4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 bwMode="ltGray">
          <a:xfrm>
            <a:off x="0" y="3171825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96" y="3429000"/>
            <a:ext cx="6089904" cy="136550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089904" cy="990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ltGray">
          <a:xfrm>
            <a:off x="0" y="6100763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3A94-501F-430F-9F24-22DB171F1A84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22960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8EF3-7915-4029-8188-B964D2222328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186597" y="1600200"/>
            <a:ext cx="3342806" cy="378920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724400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16FC-041D-4C73-A0CA-50E3B59E0A5D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4343400" cy="4724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3AC4-C33A-411A-AFB6-6A67FA1ED1AC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184648" y="1600200"/>
            <a:ext cx="3346704" cy="378561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886200"/>
            <a:ext cx="38862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08000" indent="-217488">
              <a:defRPr sz="1600"/>
            </a:lvl2pPr>
            <a:lvl3pPr marL="798513" indent="-17462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EFF9-E965-4782-A371-B4051B6C04E4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876800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3886200"/>
            <a:ext cx="39624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01835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A07-B22F-4A12-B6AE-5480EFA744A1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38286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04858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7028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2A23-AE32-4526-B049-6593DD3B16B2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18114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4686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822960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60E5-E30C-4DA4-BD60-7B6AC863CF62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573968" y="1740674"/>
            <a:ext cx="5996066" cy="383748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0CD2-63A1-4D15-92C2-5F1852DDD605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ya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OfWe_revers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595608" y="2645764"/>
            <a:ext cx="3952784" cy="15664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4BA3-2030-4FC5-8B8A-D60DBF198AF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0526-6F7B-4820-AE52-CBAF9D1B053E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5"/>
            <a:ext cx="2057400" cy="571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5"/>
            <a:ext cx="6019800" cy="571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3251-DD1A-43E1-955B-E09BA603CA18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79D8-FDCF-4695-B150-B4B6F53576B9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200"/>
            </a:lvl2pPr>
            <a:lvl3pPr>
              <a:spcBef>
                <a:spcPts val="0"/>
              </a:spcBef>
              <a:buNone/>
              <a:defRPr sz="2200"/>
            </a:lvl3pPr>
            <a:lvl4pPr>
              <a:spcBef>
                <a:spcPts val="0"/>
              </a:spcBef>
              <a:buNone/>
              <a:defRPr sz="2200"/>
            </a:lvl4pPr>
            <a:lvl5pPr>
              <a:spcBef>
                <a:spcPts val="0"/>
              </a:spcBef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A722-CA97-4F30-B649-5B46967AD5BA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30552"/>
            <a:ext cx="6400800" cy="1097280"/>
          </a:xfrm>
        </p:spPr>
        <p:txBody>
          <a:bodyPr anchor="b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00984"/>
            <a:ext cx="6400800" cy="1130300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2013 Avaya Inc. All rights reserved.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0903-47A6-419A-A235-56C96EEC252B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1"/>
            <a:ext cx="6745224" cy="47651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2"/>
            <a:ext cx="6745224" cy="381000"/>
          </a:xfrm>
        </p:spPr>
        <p:txBody>
          <a:bodyPr anchor="t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2013</a:t>
            </a:r>
            <a:r>
              <a:rPr lang="en-US" sz="800" baseline="0" dirty="0" smtClean="0">
                <a:solidFill>
                  <a:srgbClr val="8F8F8F"/>
                </a:solidFill>
              </a:rPr>
              <a:t> </a:t>
            </a:r>
            <a:r>
              <a:rPr lang="en-US" sz="800" dirty="0" smtClean="0">
                <a:solidFill>
                  <a:srgbClr val="8F8F8F"/>
                </a:solidFill>
              </a:rPr>
              <a:t>Avaya Inc. All rights reserved.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66DC-58A3-45CF-9D17-0D017B4FC3F7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03C9-D9D6-439D-B241-1330331395D1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3CB3-A0A6-46C4-8F56-D534DFAFCF5F}" type="datetime1">
              <a:rPr lang="en-US" smtClean="0"/>
              <a:pPr/>
              <a:t>11/24/2014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B10-C767-489B-8EE2-DD66B48A8BAD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invGray">
          <a:xfrm>
            <a:off x="5663119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invGray">
          <a:xfrm>
            <a:off x="525832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invGray">
          <a:xfrm>
            <a:off x="4043922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invGray">
          <a:xfrm>
            <a:off x="3639123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invGray">
          <a:xfrm>
            <a:off x="242676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invGray">
          <a:xfrm>
            <a:off x="2021961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invGray">
          <a:xfrm>
            <a:off x="1212363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invGray">
          <a:xfrm>
            <a:off x="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23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44B6-3751-4B0D-931E-A1EABE3AFAEE}" type="datetime1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2013 Avaya Inc. All rights reserved.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ebdings" pitchFamily="18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.xml"/><Relationship Id="rId7" Type="http://schemas.openxmlformats.org/officeDocument/2006/relationships/image" Target="../media/image5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8.png"/><Relationship Id="rId4" Type="http://schemas.openxmlformats.org/officeDocument/2006/relationships/tags" Target="../tags/tag5.xml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763191"/>
            <a:ext cx="6713316" cy="1654827"/>
          </a:xfrm>
        </p:spPr>
        <p:txBody>
          <a:bodyPr anchor="t"/>
          <a:lstStyle/>
          <a:p>
            <a:pPr algn="ctr"/>
            <a:r>
              <a:rPr lang="en-US" sz="3600" b="1" dirty="0" smtClean="0"/>
              <a:t>Avaya  Contact Center Select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mmassingham.DATEL-GROUP\Pictures\call ce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550" y="3599726"/>
            <a:ext cx="2715457" cy="23656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" y="6543675"/>
            <a:ext cx="7429500" cy="2400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50" dirty="0" smtClean="0"/>
              <a:t>Avaya Contact Center Select Customer </a:t>
            </a:r>
            <a:r>
              <a:rPr lang="en-US" sz="1050" smtClean="0"/>
              <a:t>Presentation </a:t>
            </a:r>
            <a:r>
              <a:rPr lang="en-US" sz="1050" smtClean="0"/>
              <a:t>11/24</a:t>
            </a:r>
            <a:r>
              <a:rPr lang="en-US" sz="1050" smtClean="0"/>
              <a:t>/14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65892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ow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522515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en-US" sz="2600" b="1" kern="0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Routing and Resource Prioritization</a:t>
            </a:r>
          </a:p>
          <a:p>
            <a:pPr lvl="0" algn="ctr"/>
            <a:endParaRPr lang="en-US" sz="2600" b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68685" y="1578429"/>
            <a:ext cx="5138466" cy="2955336"/>
          </a:xfrm>
        </p:spPr>
        <p:txBody>
          <a:bodyPr>
            <a:normAutofit/>
          </a:bodyPr>
          <a:lstStyle/>
          <a:p>
            <a:r>
              <a:rPr lang="en-US" dirty="0" smtClean="0"/>
              <a:t>Route calls to the most appropriate resource or agent</a:t>
            </a:r>
          </a:p>
          <a:p>
            <a:pPr lvl="1"/>
            <a:r>
              <a:rPr lang="en-US" dirty="0" smtClean="0"/>
              <a:t>Eliminate transfers</a:t>
            </a:r>
          </a:p>
          <a:p>
            <a:pPr lvl="1"/>
            <a:r>
              <a:rPr lang="en-US" dirty="0" smtClean="0"/>
              <a:t>Improved customer experience</a:t>
            </a:r>
          </a:p>
          <a:p>
            <a:r>
              <a:rPr lang="en-US" dirty="0" smtClean="0"/>
              <a:t>Dynamic agent standby if service levels fall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56296" y="4859774"/>
            <a:ext cx="2480536" cy="672276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>
              <a:lnSpc>
                <a:spcPct val="90000"/>
              </a:lnSpc>
              <a:tabLst>
                <a:tab pos="1143000" algn="l"/>
              </a:tabLst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agent to handle call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56296" y="4104156"/>
            <a:ext cx="2480536" cy="672276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>
              <a:lnSpc>
                <a:spcPct val="90000"/>
              </a:lnSpc>
              <a:tabLst>
                <a:tab pos="1143000" algn="l"/>
              </a:tabLst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agent to handle call</a:t>
            </a:r>
          </a:p>
        </p:txBody>
      </p:sp>
      <p:pic>
        <p:nvPicPr>
          <p:cNvPr id="10" name="Picture 9" descr="c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890" y="4053833"/>
            <a:ext cx="735223" cy="684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51" y="4913540"/>
            <a:ext cx="655181" cy="56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rved Down Arrow 11"/>
          <p:cNvSpPr/>
          <p:nvPr/>
        </p:nvSpPr>
        <p:spPr>
          <a:xfrm rot="5400000">
            <a:off x="7733524" y="4596703"/>
            <a:ext cx="897960" cy="426031"/>
          </a:xfrm>
          <a:prstGeom prst="curvedDown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3950689" y="4329389"/>
            <a:ext cx="1339768" cy="408752"/>
          </a:xfrm>
          <a:prstGeom prst="bentArrow">
            <a:avLst>
              <a:gd name="adj1" fmla="val 7567"/>
              <a:gd name="adj2" fmla="val 15600"/>
              <a:gd name="adj3" fmla="val 44798"/>
              <a:gd name="adj4" fmla="val 44761"/>
            </a:avLst>
          </a:prstGeom>
          <a:solidFill>
            <a:schemeClr val="accent1"/>
          </a:solidFill>
          <a:ln w="984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6200000" flipH="1">
            <a:off x="4730943" y="5358423"/>
            <a:ext cx="942002" cy="454345"/>
          </a:xfrm>
          <a:prstGeom prst="curvedDown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56296" y="5641333"/>
            <a:ext cx="2480536" cy="672276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>
              <a:lnSpc>
                <a:spcPct val="90000"/>
              </a:lnSpc>
              <a:tabLst>
                <a:tab pos="1143000" algn="l"/>
              </a:tabLst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agents or alternative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5243" y="5716300"/>
            <a:ext cx="717407" cy="4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426660" y="4767317"/>
            <a:ext cx="4114905" cy="168791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37360" rtlCol="0" anchor="ctr"/>
          <a:lstStyle/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based 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30188" indent="-230188">
              <a:lnSpc>
                <a:spcPct val="90000"/>
              </a:lnSpc>
              <a:spcBef>
                <a:spcPts val="3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Dialed Number </a:t>
            </a:r>
          </a:p>
          <a:p>
            <a:pPr marL="230188" indent="-230188">
              <a:lnSpc>
                <a:spcPct val="90000"/>
              </a:lnSpc>
              <a:spcBef>
                <a:spcPts val="3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IVR</a:t>
            </a:r>
          </a:p>
          <a:p>
            <a:pPr marL="230188" indent="-230188">
              <a:lnSpc>
                <a:spcPct val="90000"/>
              </a:lnSpc>
              <a:spcBef>
                <a:spcPts val="3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 number</a:t>
            </a:r>
          </a:p>
          <a:p>
            <a:pPr marL="230188" indent="-230188">
              <a:lnSpc>
                <a:spcPct val="90000"/>
              </a:lnSpc>
              <a:spcBef>
                <a:spcPts val="3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5" y="4809718"/>
            <a:ext cx="1062712" cy="14557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ed Rectangle 18"/>
          <p:cNvSpPr/>
          <p:nvPr/>
        </p:nvSpPr>
        <p:spPr>
          <a:xfrm>
            <a:off x="5589890" y="1578428"/>
            <a:ext cx="3031596" cy="1632858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b="1" dirty="0" smtClean="0"/>
              <a:t>Up to 1500 skills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b="1" dirty="0" smtClean="0"/>
              <a:t>Up to 150 skills per agent</a:t>
            </a:r>
          </a:p>
          <a:p>
            <a:pPr lvl="1" indent="-17462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Set priority 1-48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911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2" y="2125683"/>
            <a:ext cx="3562597" cy="2538564"/>
          </a:xfrm>
          <a:prstGeom prst="rect">
            <a:avLst/>
          </a:prstGeom>
        </p:spPr>
      </p:pic>
      <p:pic>
        <p:nvPicPr>
          <p:cNvPr id="10" name="Picture 9" descr="grid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4718"/>
            <a:ext cx="9144000" cy="6858000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522515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en-US" sz="2600" b="1" kern="0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Call Recording</a:t>
            </a:r>
          </a:p>
          <a:p>
            <a:pPr lvl="0" algn="ctr"/>
            <a:endParaRPr lang="en-US" sz="2600" b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3580" y="1817914"/>
            <a:ext cx="5190946" cy="4724399"/>
          </a:xfrm>
        </p:spPr>
        <p:txBody>
          <a:bodyPr/>
          <a:lstStyle/>
          <a:p>
            <a:r>
              <a:rPr lang="en-US" dirty="0" smtClean="0"/>
              <a:t>Better train agents and eliminate conflicts</a:t>
            </a:r>
          </a:p>
          <a:p>
            <a:r>
              <a:rPr lang="en-US" dirty="0" smtClean="0"/>
              <a:t>Record agent Inbound/outbound calls</a:t>
            </a:r>
          </a:p>
          <a:p>
            <a:pPr lvl="1"/>
            <a:r>
              <a:rPr lang="en-US" dirty="0" smtClean="0"/>
              <a:t>Sampling </a:t>
            </a:r>
          </a:p>
          <a:p>
            <a:pPr lvl="1"/>
            <a:r>
              <a:rPr lang="en-US" dirty="0" smtClean="0"/>
              <a:t>Every call</a:t>
            </a:r>
          </a:p>
          <a:p>
            <a:r>
              <a:rPr lang="en-US" dirty="0" smtClean="0"/>
              <a:t>Easily search for recorded calls by agent, CLI, dialed number…..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4EE"/>
              </a:clrFrom>
              <a:clrTo>
                <a:srgbClr val="FBF4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06" y="2633928"/>
            <a:ext cx="1014713" cy="1522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2" y="2854146"/>
            <a:ext cx="1622073" cy="108163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22" y="4774535"/>
            <a:ext cx="3562597" cy="10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23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id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522515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en-US" sz="2600" b="1" kern="0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Blended Inbound/Outbound Dialing</a:t>
            </a:r>
          </a:p>
          <a:p>
            <a:pPr lvl="0" algn="ctr"/>
            <a:endParaRPr lang="en-US" sz="2600" b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071" y="4556851"/>
            <a:ext cx="1169230" cy="1610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30" y="1616223"/>
            <a:ext cx="6334324" cy="4724399"/>
          </a:xfrm>
        </p:spPr>
        <p:txBody>
          <a:bodyPr>
            <a:normAutofit/>
          </a:bodyPr>
          <a:lstStyle/>
          <a:p>
            <a:r>
              <a:rPr lang="en-US" dirty="0"/>
              <a:t>Increase sales revenue</a:t>
            </a:r>
          </a:p>
          <a:p>
            <a:pPr lvl="1"/>
            <a:r>
              <a:rPr lang="en-US" dirty="0"/>
              <a:t>Advertising campaigns</a:t>
            </a:r>
          </a:p>
          <a:p>
            <a:pPr lvl="1"/>
            <a:r>
              <a:rPr lang="en-US" dirty="0"/>
              <a:t>Upsell opportunities, post sale</a:t>
            </a:r>
          </a:p>
          <a:p>
            <a:r>
              <a:rPr lang="en-US" dirty="0" smtClean="0"/>
              <a:t>Improved </a:t>
            </a:r>
            <a:r>
              <a:rPr lang="en-US" dirty="0"/>
              <a:t>agent efficiency</a:t>
            </a:r>
          </a:p>
          <a:p>
            <a:pPr lvl="1"/>
            <a:r>
              <a:rPr lang="en-US" dirty="0"/>
              <a:t>Agents logged in to </a:t>
            </a:r>
            <a:r>
              <a:rPr lang="en-US" dirty="0" smtClean="0"/>
              <a:t>inbound/outbound</a:t>
            </a:r>
          </a:p>
          <a:p>
            <a:pPr lvl="1"/>
            <a:r>
              <a:rPr lang="en-US" dirty="0" smtClean="0"/>
              <a:t>Automatically </a:t>
            </a:r>
            <a:r>
              <a:rPr lang="en-US" dirty="0"/>
              <a:t>start outbound on reduced inbound traffic</a:t>
            </a:r>
          </a:p>
          <a:p>
            <a:r>
              <a:rPr lang="en-US" dirty="0" smtClean="0"/>
              <a:t>Better </a:t>
            </a:r>
            <a:r>
              <a:rPr lang="en-US" dirty="0"/>
              <a:t>prepared </a:t>
            </a:r>
            <a:r>
              <a:rPr lang="en-US" dirty="0" smtClean="0"/>
              <a:t>agents before ‘connect’</a:t>
            </a:r>
            <a:endParaRPr lang="en-US" dirty="0"/>
          </a:p>
          <a:p>
            <a:pPr lvl="1"/>
            <a:r>
              <a:rPr lang="en-US" dirty="0"/>
              <a:t>‘Preview’ customer information </a:t>
            </a:r>
            <a:endParaRPr lang="en-US" dirty="0" smtClean="0"/>
          </a:p>
          <a:p>
            <a:pPr lvl="1"/>
            <a:r>
              <a:rPr lang="en-US" dirty="0" smtClean="0"/>
              <a:t>Defined Agent scripts</a:t>
            </a:r>
            <a:endParaRPr lang="en-US" dirty="0"/>
          </a:p>
        </p:txBody>
      </p:sp>
      <p:sp>
        <p:nvSpPr>
          <p:cNvPr id="15" name="Curved Left Arrow 14"/>
          <p:cNvSpPr/>
          <p:nvPr/>
        </p:nvSpPr>
        <p:spPr>
          <a:xfrm>
            <a:off x="8346903" y="3692540"/>
            <a:ext cx="671846" cy="1845465"/>
          </a:xfrm>
          <a:prstGeom prst="curvedLeftArrow">
            <a:avLst>
              <a:gd name="adj1" fmla="val 41598"/>
              <a:gd name="adj2" fmla="val 82930"/>
              <a:gd name="adj3" fmla="val 25000"/>
            </a:avLst>
          </a:prstGeom>
          <a:solidFill>
            <a:schemeClr val="accent1">
              <a:alpha val="49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07" y="1619686"/>
            <a:ext cx="1880166" cy="1253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rved Left Arrow 9"/>
          <p:cNvSpPr/>
          <p:nvPr/>
        </p:nvSpPr>
        <p:spPr>
          <a:xfrm flipH="1">
            <a:off x="6175074" y="2121901"/>
            <a:ext cx="581663" cy="1897932"/>
          </a:xfrm>
          <a:prstGeom prst="curvedLeftArrow">
            <a:avLst>
              <a:gd name="adj1" fmla="val 41598"/>
              <a:gd name="adj2" fmla="val 82930"/>
              <a:gd name="adj3" fmla="val 25000"/>
            </a:avLst>
          </a:prstGeom>
          <a:solidFill>
            <a:schemeClr val="accent1">
              <a:alpha val="49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307" y="3304345"/>
            <a:ext cx="1880166" cy="125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1319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522515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en-US" sz="2600" b="1" kern="0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Agent and Supervisor Desktop</a:t>
            </a:r>
          </a:p>
          <a:p>
            <a:pPr lvl="0" algn="ctr"/>
            <a:endParaRPr lang="en-US" sz="2600" b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237737" y="1656144"/>
            <a:ext cx="5087073" cy="4443714"/>
          </a:xfrm>
        </p:spPr>
        <p:txBody>
          <a:bodyPr>
            <a:normAutofit/>
          </a:bodyPr>
          <a:lstStyle/>
          <a:p>
            <a:r>
              <a:rPr lang="en-US" dirty="0" smtClean="0"/>
              <a:t>Full multi-channel management</a:t>
            </a:r>
          </a:p>
          <a:p>
            <a:r>
              <a:rPr lang="en-US" dirty="0" smtClean="0"/>
              <a:t>Consistent Handling of multiple contacts</a:t>
            </a:r>
          </a:p>
          <a:p>
            <a:r>
              <a:rPr lang="en-US" dirty="0"/>
              <a:t>Sharing of Customer Details, </a:t>
            </a:r>
            <a:r>
              <a:rPr lang="en-US" dirty="0" smtClean="0"/>
              <a:t>Screenpops on transfer</a:t>
            </a:r>
          </a:p>
          <a:p>
            <a:r>
              <a:rPr lang="en-US" dirty="0" smtClean="0"/>
              <a:t>Reason/disposition codes</a:t>
            </a:r>
          </a:p>
          <a:p>
            <a:r>
              <a:rPr lang="en-US" dirty="0" smtClean="0"/>
              <a:t>Full supervisor management</a:t>
            </a:r>
          </a:p>
          <a:p>
            <a:pPr lvl="1"/>
            <a:r>
              <a:rPr lang="en-US" dirty="0" smtClean="0"/>
              <a:t>Force agent state – with reasons</a:t>
            </a:r>
          </a:p>
          <a:p>
            <a:pPr lvl="1"/>
            <a:r>
              <a:rPr lang="en-US" dirty="0" err="1" smtClean="0"/>
              <a:t>Realtime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ga-IE" dirty="0"/>
          </a:p>
        </p:txBody>
      </p:sp>
      <p:sp>
        <p:nvSpPr>
          <p:cNvPr id="8" name="Rounded Rectangle 7"/>
          <p:cNvSpPr/>
          <p:nvPr/>
        </p:nvSpPr>
        <p:spPr>
          <a:xfrm>
            <a:off x="5958984" y="1585732"/>
            <a:ext cx="2946997" cy="2083443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3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/>
              <a:t>History of </a:t>
            </a:r>
            <a:r>
              <a:rPr lang="en-US" dirty="0" smtClean="0"/>
              <a:t>all contacts types </a:t>
            </a:r>
          </a:p>
          <a:p>
            <a:pPr marL="173038" lvl="3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Screen pops</a:t>
            </a:r>
            <a:endParaRPr lang="en-US" dirty="0"/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Presence</a:t>
            </a:r>
            <a:endParaRPr lang="en-US" dirty="0"/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/>
              <a:t>Real-time statistics </a:t>
            </a:r>
            <a:endParaRPr lang="en-US" dirty="0" smtClean="0"/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Full session control</a:t>
            </a:r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Call back missed calls!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68" y="3789798"/>
            <a:ext cx="3365613" cy="19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266" y="5520780"/>
            <a:ext cx="3743514" cy="877469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505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id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522515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Comprehensive Reports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3579" y="1817914"/>
            <a:ext cx="5214395" cy="4724399"/>
          </a:xfrm>
        </p:spPr>
        <p:txBody>
          <a:bodyPr/>
          <a:lstStyle/>
          <a:p>
            <a:r>
              <a:rPr lang="en-US" dirty="0" smtClean="0"/>
              <a:t>High impact, Fully customizable web based management and administration</a:t>
            </a:r>
          </a:p>
          <a:p>
            <a:r>
              <a:rPr lang="en-US" dirty="0"/>
              <a:t>Full control over agents, channels and groups</a:t>
            </a:r>
          </a:p>
          <a:p>
            <a:r>
              <a:rPr lang="en-US" dirty="0" smtClean="0"/>
              <a:t>Historical and real time reports – all channels</a:t>
            </a:r>
          </a:p>
          <a:p>
            <a:pPr lvl="1"/>
            <a:r>
              <a:rPr lang="en-US" dirty="0" smtClean="0"/>
              <a:t>Export to PDF, Excel, CSV</a:t>
            </a:r>
          </a:p>
          <a:p>
            <a:pPr lvl="1"/>
            <a:r>
              <a:rPr lang="en-US" dirty="0" smtClean="0"/>
              <a:t>Automatic and Manual 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C</a:t>
            </a:r>
            <a:r>
              <a:rPr lang="en-US" dirty="0" smtClean="0"/>
              <a:t>anned’ templates</a:t>
            </a:r>
          </a:p>
          <a:p>
            <a:pPr lvl="1"/>
            <a:r>
              <a:rPr lang="en-US" dirty="0" smtClean="0"/>
              <a:t>Fully customizable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6124" y="1284512"/>
            <a:ext cx="8420790" cy="5334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/>
              <a:t>“You can’t manage what you can’t (or don’t) </a:t>
            </a:r>
            <a:r>
              <a:rPr lang="en-US" sz="2400" b="1" i="1" dirty="0" smtClean="0"/>
              <a:t>measure!”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8053" y="2280901"/>
            <a:ext cx="3349620" cy="20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831" y="3865126"/>
            <a:ext cx="2730842" cy="16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51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522515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en-US" sz="2600" b="1" kern="0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Agent and Supervisor Desktop</a:t>
            </a:r>
          </a:p>
          <a:p>
            <a:pPr lvl="0" algn="ctr"/>
            <a:endParaRPr lang="en-US" sz="2600" b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237737" y="1656144"/>
            <a:ext cx="5087073" cy="4443714"/>
          </a:xfrm>
        </p:spPr>
        <p:txBody>
          <a:bodyPr>
            <a:normAutofit/>
          </a:bodyPr>
          <a:lstStyle/>
          <a:p>
            <a:r>
              <a:rPr lang="en-US" dirty="0" smtClean="0"/>
              <a:t>Full multi-channel management</a:t>
            </a:r>
          </a:p>
          <a:p>
            <a:r>
              <a:rPr lang="en-US" dirty="0" smtClean="0"/>
              <a:t>Consistent Handling of multiple contacts</a:t>
            </a:r>
          </a:p>
          <a:p>
            <a:r>
              <a:rPr lang="en-US" dirty="0"/>
              <a:t>Sharing of Customer Details, </a:t>
            </a:r>
            <a:r>
              <a:rPr lang="en-US" dirty="0" smtClean="0"/>
              <a:t>Screenpops on transfer</a:t>
            </a:r>
          </a:p>
          <a:p>
            <a:r>
              <a:rPr lang="en-US" dirty="0" smtClean="0"/>
              <a:t>Reason/disposition codes</a:t>
            </a:r>
          </a:p>
          <a:p>
            <a:r>
              <a:rPr lang="en-US" dirty="0" smtClean="0"/>
              <a:t>Full supervisor management</a:t>
            </a:r>
          </a:p>
          <a:p>
            <a:pPr lvl="1"/>
            <a:r>
              <a:rPr lang="en-US" dirty="0" smtClean="0"/>
              <a:t>Force agent state – with reasons</a:t>
            </a:r>
          </a:p>
          <a:p>
            <a:pPr lvl="1"/>
            <a:r>
              <a:rPr lang="en-US" dirty="0" err="1" smtClean="0"/>
              <a:t>Realtime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ga-IE" dirty="0"/>
          </a:p>
        </p:txBody>
      </p:sp>
      <p:sp>
        <p:nvSpPr>
          <p:cNvPr id="8" name="Rounded Rectangle 7"/>
          <p:cNvSpPr/>
          <p:nvPr/>
        </p:nvSpPr>
        <p:spPr>
          <a:xfrm>
            <a:off x="5958984" y="1585732"/>
            <a:ext cx="2946997" cy="2083443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3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/>
              <a:t>History of </a:t>
            </a:r>
            <a:r>
              <a:rPr lang="en-US" dirty="0" smtClean="0"/>
              <a:t>all contacts types </a:t>
            </a:r>
          </a:p>
          <a:p>
            <a:pPr marL="173038" lvl="3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Screen pops</a:t>
            </a:r>
            <a:endParaRPr lang="en-US" dirty="0"/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Presence</a:t>
            </a:r>
            <a:endParaRPr lang="en-US" dirty="0"/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/>
              <a:t>Real-time statistics </a:t>
            </a:r>
            <a:endParaRPr lang="en-US" dirty="0" smtClean="0"/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Full session control</a:t>
            </a:r>
          </a:p>
          <a:p>
            <a:pPr marL="173038" indent="-173038">
              <a:buSzPct val="60000"/>
              <a:buFont typeface="Wingdings" panose="05000000000000000000" pitchFamily="2" charset="2"/>
              <a:buChar char="ü"/>
            </a:pPr>
            <a:r>
              <a:rPr lang="en-US" dirty="0" smtClean="0"/>
              <a:t>Call back missed calls!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68" y="3789798"/>
            <a:ext cx="3365613" cy="19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266" y="5520780"/>
            <a:ext cx="3743514" cy="877469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9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084" y="4468514"/>
            <a:ext cx="3400229" cy="1815262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" y="1497452"/>
            <a:ext cx="5318567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Graphical ‘flowchart’ defines workflow for all channels</a:t>
            </a:r>
          </a:p>
          <a:p>
            <a:r>
              <a:rPr lang="en-US" dirty="0" smtClean="0"/>
              <a:t>Predefined templates</a:t>
            </a:r>
          </a:p>
          <a:p>
            <a:pPr lvl="1"/>
            <a:r>
              <a:rPr lang="en-US" dirty="0" smtClean="0"/>
              <a:t>Accelerate and simplify introduction</a:t>
            </a:r>
          </a:p>
          <a:p>
            <a:r>
              <a:rPr lang="en-US" dirty="0" smtClean="0"/>
              <a:t>Simple screen ‘pops’</a:t>
            </a:r>
          </a:p>
          <a:p>
            <a:pPr lvl="1"/>
            <a:r>
              <a:rPr lang="en-US" dirty="0" smtClean="0"/>
              <a:t>Launch new browser/new tab in desktop</a:t>
            </a:r>
          </a:p>
          <a:p>
            <a:pPr lvl="1"/>
            <a:r>
              <a:rPr lang="en-US" dirty="0" smtClean="0"/>
              <a:t>Integrate to external application</a:t>
            </a:r>
          </a:p>
          <a:p>
            <a:r>
              <a:rPr lang="en-US" dirty="0" smtClean="0"/>
              <a:t>Provide comprehensive self </a:t>
            </a:r>
            <a:r>
              <a:rPr lang="en-US" dirty="0" smtClean="0"/>
              <a:t>service with Avaya Experience Portal</a:t>
            </a:r>
            <a:endParaRPr lang="en-US" dirty="0" smtClean="0"/>
          </a:p>
          <a:p>
            <a:pPr lvl="1"/>
            <a:r>
              <a:rPr lang="en-US" dirty="0" smtClean="0"/>
              <a:t>Add speech recognition and text to speech as an option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62" y="1623053"/>
            <a:ext cx="3238231" cy="1683255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612" y="2739150"/>
            <a:ext cx="2076581" cy="2119599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t"/>
          <a:lstStyle/>
          <a:p>
            <a:r>
              <a:rPr lang="en-US" dirty="0" smtClean="0"/>
              <a:t>Avaya Contact Center Select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C00000"/>
                </a:solidFill>
              </a:rPr>
              <a:t>Intuitive and Powerful Administration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53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wirl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1061" y="2873848"/>
            <a:ext cx="8754111" cy="2087895"/>
            <a:chOff x="201061" y="2873848"/>
            <a:chExt cx="8754111" cy="2087895"/>
          </a:xfrm>
        </p:grpSpPr>
        <p:grpSp>
          <p:nvGrpSpPr>
            <p:cNvPr id="39" name="Group 38"/>
            <p:cNvGrpSpPr/>
            <p:nvPr/>
          </p:nvGrpSpPr>
          <p:grpSpPr>
            <a:xfrm>
              <a:off x="5594752" y="2910058"/>
              <a:ext cx="3360420" cy="2051685"/>
              <a:chOff x="3091815" y="2264435"/>
              <a:chExt cx="3600450" cy="205168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091815" y="2264435"/>
                <a:ext cx="3600450" cy="205168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indent="-230188">
                  <a:lnSpc>
                    <a:spcPct val="90000"/>
                  </a:lnSpc>
                  <a:spcBef>
                    <a:spcPts val="24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endParaRPr lang="en-US" dirty="0" smtClean="0"/>
              </a:p>
              <a:p>
                <a:pPr indent="-230188">
                  <a:lnSpc>
                    <a:spcPct val="90000"/>
                  </a:lnSpc>
                  <a:spcBef>
                    <a:spcPts val="18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Conference control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indent="-230188">
                  <a:lnSpc>
                    <a:spcPct val="90000"/>
                  </a:lnSpc>
                  <a:spcBef>
                    <a:spcPts val="18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User presence</a:t>
                </a:r>
              </a:p>
              <a:p>
                <a:pPr indent="-230188">
                  <a:lnSpc>
                    <a:spcPct val="90000"/>
                  </a:lnSpc>
                  <a:spcBef>
                    <a:spcPts val="18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r>
                  <a:rPr lang="en-US" dirty="0" err="1" smtClean="0">
                    <a:solidFill>
                      <a:schemeClr val="tx1"/>
                    </a:solidFill>
                  </a:rPr>
                  <a:t>WiFi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/3G/4G connectivity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91815" y="2264435"/>
                <a:ext cx="3600450" cy="40221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2400"/>
                  </a:spcBef>
                  <a:buClr>
                    <a:schemeClr val="accent1"/>
                  </a:buClr>
                </a:pPr>
                <a:r>
                  <a:rPr lang="en-US" b="1" dirty="0" smtClean="0"/>
                  <a:t>Mobility</a:t>
                </a:r>
                <a:endParaRPr lang="en-US" b="1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01061" y="2873848"/>
              <a:ext cx="3350895" cy="2051685"/>
              <a:chOff x="-194106" y="2484810"/>
              <a:chExt cx="3600450" cy="205168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-194106" y="2484810"/>
                <a:ext cx="3600450" cy="205168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indent="-230188">
                  <a:lnSpc>
                    <a:spcPct val="90000"/>
                  </a:lnSpc>
                  <a:spcBef>
                    <a:spcPts val="24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endParaRPr lang="en-US" dirty="0" smtClean="0"/>
              </a:p>
              <a:p>
                <a:pPr indent="-230188">
                  <a:lnSpc>
                    <a:spcPct val="90000"/>
                  </a:lnSpc>
                  <a:spcBef>
                    <a:spcPts val="18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Broadest </a:t>
                </a:r>
                <a:r>
                  <a:rPr lang="en-US" dirty="0">
                    <a:solidFill>
                      <a:schemeClr val="tx1"/>
                    </a:solidFill>
                  </a:rPr>
                  <a:t>endpoint support</a:t>
                </a:r>
              </a:p>
              <a:p>
                <a:pPr indent="-230188">
                  <a:lnSpc>
                    <a:spcPct val="90000"/>
                  </a:lnSpc>
                  <a:spcBef>
                    <a:spcPts val="18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r>
                  <a:rPr lang="en-US" dirty="0">
                    <a:solidFill>
                      <a:schemeClr val="tx1"/>
                    </a:solidFill>
                  </a:rPr>
                  <a:t>Most flexible deployments</a:t>
                </a:r>
              </a:p>
              <a:p>
                <a:pPr indent="-230188">
                  <a:lnSpc>
                    <a:spcPct val="90000"/>
                  </a:lnSpc>
                  <a:spcBef>
                    <a:spcPts val="1800"/>
                  </a:spcBef>
                  <a:buClr>
                    <a:srgbClr val="98050E"/>
                  </a:buClr>
                  <a:buFont typeface="Webdings" pitchFamily="18" charset="2"/>
                  <a:buChar char="4"/>
                </a:pPr>
                <a:r>
                  <a:rPr lang="en-US" dirty="0">
                    <a:solidFill>
                      <a:schemeClr val="tx1"/>
                    </a:solidFill>
                  </a:rPr>
                  <a:t>Rich UC feature set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-194106" y="2484810"/>
                <a:ext cx="3600450" cy="40221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2400"/>
                  </a:spcBef>
                  <a:buClr>
                    <a:schemeClr val="accent1"/>
                  </a:buClr>
                </a:pPr>
                <a:r>
                  <a:rPr lang="en-US" b="1" dirty="0"/>
                  <a:t>Unified </a:t>
                </a:r>
                <a:r>
                  <a:rPr lang="en-US" b="1" dirty="0" smtClean="0"/>
                  <a:t>Communications</a:t>
                </a:r>
                <a:endParaRPr lang="en-US" b="1" dirty="0"/>
              </a:p>
            </p:txBody>
          </p:sp>
        </p:grp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Avaya Midmarket Collaboration Solution</a:t>
            </a:r>
            <a:br>
              <a:rPr lang="en-US" dirty="0" smtClean="0"/>
            </a:b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Simple, Powerful &amp; Affordable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1820174"/>
            <a:ext cx="4572086" cy="2079517"/>
            <a:chOff x="1" y="1820174"/>
            <a:chExt cx="4572086" cy="2079517"/>
          </a:xfrm>
        </p:grpSpPr>
        <p:sp>
          <p:nvSpPr>
            <p:cNvPr id="17" name="Round Same Side Corner Rectangle 16"/>
            <p:cNvSpPr/>
            <p:nvPr>
              <p:custDataLst>
                <p:tags r:id="rId4"/>
              </p:custDataLst>
            </p:nvPr>
          </p:nvSpPr>
          <p:spPr>
            <a:xfrm>
              <a:off x="1" y="1821254"/>
              <a:ext cx="4476584" cy="2053532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48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anchor="ctr"/>
            <a:lstStyle/>
            <a:p>
              <a:pPr marL="231775" lvl="8" indent="-231775">
                <a:spcBef>
                  <a:spcPts val="1200"/>
                </a:spcBef>
                <a:buClr>
                  <a:schemeClr val="accent1"/>
                </a:buCl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1876" y="1820174"/>
              <a:ext cx="4370211" cy="2079517"/>
              <a:chOff x="201876" y="1820174"/>
              <a:chExt cx="4370211" cy="2079517"/>
            </a:xfrm>
          </p:grpSpPr>
          <p:pic>
            <p:nvPicPr>
              <p:cNvPr id="26" name="Picture 25" descr="cust_exp01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88906" y="1820174"/>
                <a:ext cx="1783181" cy="2061292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06742" y="1832375"/>
                <a:ext cx="2415308" cy="579863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</a:rPr>
                  <a:t>Contact Center</a:t>
                </a:r>
              </a:p>
            </p:txBody>
          </p:sp>
          <p:sp>
            <p:nvSpPr>
              <p:cNvPr id="36" name="AutoShape 4"/>
              <p:cNvSpPr>
                <a:spLocks noChangeArrowheads="1"/>
              </p:cNvSpPr>
              <p:nvPr/>
            </p:nvSpPr>
            <p:spPr bwMode="auto">
              <a:xfrm>
                <a:off x="201876" y="2219481"/>
                <a:ext cx="2625039" cy="16802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40" tIns="91440" rtlCol="0" anchor="t"/>
              <a:lstStyle/>
              <a:p>
                <a:pPr marL="231775" indent="-231775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ebdings" pitchFamily="18" charset="2"/>
                  <a:buChar char="4"/>
                </a:pPr>
                <a:r>
                  <a:rPr lang="en-US" dirty="0" smtClean="0">
                    <a:solidFill>
                      <a:schemeClr val="bg1"/>
                    </a:solidFill>
                  </a:rPr>
                  <a:t>Multichannel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ebdings" pitchFamily="18" charset="2"/>
                  <a:buChar char="4"/>
                </a:pPr>
                <a:r>
                  <a:rPr lang="en-US" dirty="0" smtClean="0">
                    <a:solidFill>
                      <a:schemeClr val="bg1"/>
                    </a:solidFill>
                  </a:rPr>
                  <a:t>Skills based routing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ebdings" pitchFamily="18" charset="2"/>
                  <a:buChar char="4"/>
                </a:pPr>
                <a:r>
                  <a:rPr lang="en-US" dirty="0" smtClean="0">
                    <a:solidFill>
                      <a:schemeClr val="bg1"/>
                    </a:solidFill>
                  </a:rPr>
                  <a:t>Call recording and reporting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68303" y="1813493"/>
            <a:ext cx="4572087" cy="2061293"/>
            <a:chOff x="4571911" y="1821254"/>
            <a:chExt cx="4572087" cy="2061293"/>
          </a:xfrm>
        </p:grpSpPr>
        <p:sp>
          <p:nvSpPr>
            <p:cNvPr id="23" name="Round Same Side Corner Rectangle 22"/>
            <p:cNvSpPr/>
            <p:nvPr>
              <p:custDataLst>
                <p:tags r:id="rId3"/>
              </p:custDataLst>
            </p:nvPr>
          </p:nvSpPr>
          <p:spPr>
            <a:xfrm flipH="1">
              <a:off x="4603803" y="1821254"/>
              <a:ext cx="4540195" cy="2053532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chemeClr val="dk1">
                    <a:shade val="51000"/>
                    <a:satMod val="130000"/>
                    <a:alpha val="3000"/>
                  </a:schemeClr>
                </a:gs>
                <a:gs pos="41000">
                  <a:schemeClr val="dk1">
                    <a:shade val="93000"/>
                    <a:satMod val="13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440" tIns="0" rIns="0" bIns="0" anchor="ctr"/>
            <a:lstStyle/>
            <a:p>
              <a:pPr marL="231775" lvl="8" indent="-231775">
                <a:spcBef>
                  <a:spcPts val="1200"/>
                </a:spcBef>
                <a:buClr>
                  <a:schemeClr val="accent1"/>
                </a:buCl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vide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1911" y="1821254"/>
              <a:ext cx="1783182" cy="2061293"/>
            </a:xfrm>
            <a:prstGeom prst="rect">
              <a:avLst/>
            </a:prstGeom>
          </p:spPr>
        </p:pic>
        <p:sp>
          <p:nvSpPr>
            <p:cNvPr id="37" name="AutoShape 4"/>
            <p:cNvSpPr>
              <a:spLocks noChangeArrowheads="1"/>
            </p:cNvSpPr>
            <p:nvPr/>
          </p:nvSpPr>
          <p:spPr bwMode="auto">
            <a:xfrm>
              <a:off x="5706736" y="2122306"/>
              <a:ext cx="3267813" cy="16802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31520" tIns="91440" rtlCol="0" anchor="t"/>
            <a:lstStyle/>
            <a:p>
              <a:pPr marL="231775" indent="-231775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Room, desktop, mobile</a:t>
              </a:r>
            </a:p>
            <a:p>
              <a:pPr marL="231775" indent="-231775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Supports 3rd party devices</a:t>
              </a:r>
            </a:p>
            <a:p>
              <a:pPr marL="231775" indent="-231775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Simple, affordable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5093" y="1919988"/>
              <a:ext cx="2194036" cy="299493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Collaboration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3369" y="3878777"/>
            <a:ext cx="4570631" cy="2175629"/>
            <a:chOff x="4573369" y="3878777"/>
            <a:chExt cx="4570631" cy="2175629"/>
          </a:xfrm>
        </p:grpSpPr>
        <p:sp>
          <p:nvSpPr>
            <p:cNvPr id="19" name="Round Same Side Corner Rectangle 18"/>
            <p:cNvSpPr/>
            <p:nvPr>
              <p:custDataLst>
                <p:tags r:id="rId2"/>
              </p:custDataLst>
            </p:nvPr>
          </p:nvSpPr>
          <p:spPr>
            <a:xfrm flipH="1">
              <a:off x="4667416" y="3886107"/>
              <a:ext cx="4476584" cy="2049972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48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anchor="ctr"/>
            <a:lstStyle/>
            <a:p>
              <a:pPr marL="231775" lvl="8" indent="-231775">
                <a:spcBef>
                  <a:spcPts val="1200"/>
                </a:spcBef>
                <a:buClr>
                  <a:schemeClr val="accent1"/>
                </a:buCl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26" descr="network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3369" y="3878777"/>
              <a:ext cx="1783182" cy="206129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6400341" y="3956339"/>
              <a:ext cx="1880602" cy="299493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Networking</a:t>
              </a:r>
            </a:p>
          </p:txBody>
        </p:sp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5594752" y="4374196"/>
              <a:ext cx="3145162" cy="16802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31520" tIns="91440" rtlCol="0" anchor="t"/>
            <a:lstStyle/>
            <a:p>
              <a:pPr marL="285750" indent="-230188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Automated provisioning</a:t>
              </a:r>
            </a:p>
            <a:p>
              <a:pPr marL="285750" indent="-230188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Rich feature set</a:t>
              </a:r>
            </a:p>
            <a:p>
              <a:pPr marL="285750" indent="-230188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50% lower TCO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874786"/>
            <a:ext cx="4570631" cy="2179975"/>
            <a:chOff x="0" y="3874786"/>
            <a:chExt cx="4570631" cy="2179975"/>
          </a:xfrm>
        </p:grpSpPr>
        <p:sp>
          <p:nvSpPr>
            <p:cNvPr id="21" name="Round Same Side Corner Rectangle 20"/>
            <p:cNvSpPr/>
            <p:nvPr>
              <p:custDataLst>
                <p:tags r:id="rId1"/>
              </p:custDataLst>
            </p:nvPr>
          </p:nvSpPr>
          <p:spPr>
            <a:xfrm>
              <a:off x="0" y="3886107"/>
              <a:ext cx="4540195" cy="2049972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chemeClr val="dk1">
                    <a:shade val="51000"/>
                    <a:satMod val="130000"/>
                    <a:alpha val="3000"/>
                  </a:schemeClr>
                </a:gs>
                <a:gs pos="41000">
                  <a:schemeClr val="dk1">
                    <a:shade val="93000"/>
                    <a:satMod val="13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1440" tIns="0" rIns="0" bIns="0" anchor="ctr"/>
            <a:lstStyle/>
            <a:p>
              <a:pPr marL="231775" lvl="8" indent="-231775">
                <a:spcBef>
                  <a:spcPts val="1200"/>
                </a:spcBef>
                <a:buClr>
                  <a:schemeClr val="accent1"/>
                </a:buCl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 descr="security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7449" y="3874786"/>
              <a:ext cx="1783182" cy="206129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>
              <a:off x="201061" y="4374551"/>
              <a:ext cx="2986808" cy="16802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40" tIns="91440" rtlCol="0" anchor="t"/>
            <a:lstStyle/>
            <a:p>
              <a:pPr marL="231775" indent="-231775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Protects SIP trunks</a:t>
              </a:r>
            </a:p>
            <a:p>
              <a:pPr marL="231775" indent="-231775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Secures remote endpoints</a:t>
              </a:r>
            </a:p>
            <a:p>
              <a:pPr marL="231775" indent="-231775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ebdings" pitchFamily="18" charset="2"/>
                <a:buChar char="4"/>
              </a:pPr>
              <a:r>
                <a:rPr lang="en-US" dirty="0" smtClean="0">
                  <a:solidFill>
                    <a:schemeClr val="bg1"/>
                  </a:solidFill>
                </a:rPr>
                <a:t>Active packet inspection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9495" y="3935901"/>
              <a:ext cx="1880602" cy="299493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Security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cent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7124" y="2855461"/>
            <a:ext cx="1783182" cy="20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1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Avaya Midmarket Collaboration Solution</a:t>
            </a:r>
            <a:br>
              <a:rPr lang="en-US" dirty="0"/>
            </a:b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Simple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Powerful &amp;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Affordable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826" y="2252955"/>
            <a:ext cx="2329132" cy="918891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Center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7539" y="3886107"/>
            <a:ext cx="2101126" cy="2053963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825" y="4460682"/>
            <a:ext cx="2329132" cy="938253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3780" y="2242165"/>
            <a:ext cx="2081480" cy="946308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87449" y="1820174"/>
            <a:ext cx="3569102" cy="4119896"/>
            <a:chOff x="2032677" y="-213926"/>
            <a:chExt cx="4716960" cy="5444895"/>
          </a:xfrm>
        </p:grpSpPr>
        <p:pic>
          <p:nvPicPr>
            <p:cNvPr id="26" name="Picture 25" descr="cust_exp0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4603" y="-213926"/>
              <a:ext cx="2356669" cy="2724224"/>
            </a:xfrm>
            <a:prstGeom prst="rect">
              <a:avLst/>
            </a:prstGeom>
          </p:spPr>
        </p:pic>
        <p:pic>
          <p:nvPicPr>
            <p:cNvPr id="27" name="Picture 26" descr="network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966" y="2506744"/>
              <a:ext cx="2356671" cy="272422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8" name="Picture 27" descr="security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2677" y="2501469"/>
              <a:ext cx="2356671" cy="272422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9" name="Picture 28" descr="vide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1039" y="-212499"/>
              <a:ext cx="2356671" cy="2724225"/>
            </a:xfrm>
            <a:prstGeom prst="rect">
              <a:avLst/>
            </a:prstGeom>
          </p:spPr>
        </p:pic>
        <p:pic>
          <p:nvPicPr>
            <p:cNvPr id="30" name="Picture 29" descr="center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1696" y="1154320"/>
              <a:ext cx="2356671" cy="2724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449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6711" y="1468582"/>
            <a:ext cx="8150579" cy="4409300"/>
          </a:xfrm>
          <a:prstGeom prst="roundRect">
            <a:avLst>
              <a:gd name="adj" fmla="val 4413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Consumers Are Driving Multichannel Adoption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1310" y="2393877"/>
            <a:ext cx="27013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25887"/>
                </a:solidFill>
                <a:ea typeface="Calibri"/>
              </a:rPr>
              <a:t>“</a:t>
            </a:r>
            <a:r>
              <a:rPr lang="en-US" sz="2800" b="1" dirty="0">
                <a:solidFill>
                  <a:srgbClr val="325887"/>
                </a:solidFill>
                <a:ea typeface="Calibri"/>
              </a:rPr>
              <a:t>I’ll text, </a:t>
            </a:r>
            <a:r>
              <a:rPr lang="en-US" sz="2800" b="1" dirty="0" smtClean="0">
                <a:solidFill>
                  <a:srgbClr val="325887"/>
                </a:solidFill>
                <a:ea typeface="Calibri"/>
              </a:rPr>
              <a:t>IM,</a:t>
            </a:r>
            <a:br>
              <a:rPr lang="en-US" sz="2800" b="1" dirty="0" smtClean="0">
                <a:solidFill>
                  <a:srgbClr val="325887"/>
                </a:solidFill>
                <a:ea typeface="Calibri"/>
              </a:rPr>
            </a:br>
            <a:r>
              <a:rPr lang="en-US" sz="2800" b="1" dirty="0" smtClean="0">
                <a:solidFill>
                  <a:srgbClr val="325887"/>
                </a:solidFill>
                <a:ea typeface="Calibri"/>
              </a:rPr>
              <a:t>email</a:t>
            </a:r>
            <a:r>
              <a:rPr lang="en-US" sz="2800" b="1" dirty="0">
                <a:solidFill>
                  <a:srgbClr val="325887"/>
                </a:solidFill>
                <a:ea typeface="Calibri"/>
              </a:rPr>
              <a:t>, or </a:t>
            </a:r>
            <a:r>
              <a:rPr lang="en-US" sz="2800" b="1" dirty="0" smtClean="0">
                <a:solidFill>
                  <a:srgbClr val="325887"/>
                </a:solidFill>
                <a:ea typeface="Calibri"/>
              </a:rPr>
              <a:t>chat.</a:t>
            </a:r>
            <a:br>
              <a:rPr lang="en-US" sz="2800" b="1" dirty="0" smtClean="0">
                <a:solidFill>
                  <a:srgbClr val="325887"/>
                </a:solidFill>
                <a:ea typeface="Calibri"/>
              </a:rPr>
            </a:br>
            <a:r>
              <a:rPr lang="en-US" sz="2800" b="1" dirty="0" smtClean="0">
                <a:solidFill>
                  <a:srgbClr val="CC0000"/>
                </a:solidFill>
                <a:ea typeface="Calibri"/>
              </a:rPr>
              <a:t>Please don’t</a:t>
            </a:r>
            <a:br>
              <a:rPr lang="en-US" sz="2800" b="1" dirty="0" smtClean="0">
                <a:solidFill>
                  <a:srgbClr val="CC0000"/>
                </a:solidFill>
                <a:ea typeface="Calibri"/>
              </a:rPr>
            </a:br>
            <a:r>
              <a:rPr lang="en-US" sz="2800" b="1" dirty="0" smtClean="0">
                <a:solidFill>
                  <a:srgbClr val="CC0000"/>
                </a:solidFill>
                <a:ea typeface="Calibri"/>
              </a:rPr>
              <a:t>make </a:t>
            </a:r>
            <a:r>
              <a:rPr lang="en-US" sz="2800" b="1" dirty="0">
                <a:solidFill>
                  <a:srgbClr val="CC0000"/>
                </a:solidFill>
                <a:ea typeface="Calibri"/>
              </a:rPr>
              <a:t>me call.”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1" name="Picture 20" descr="imagery_11_11_08_000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378" y="1718860"/>
            <a:ext cx="1654702" cy="1954372"/>
          </a:xfrm>
          <a:prstGeom prst="roundRect">
            <a:avLst>
              <a:gd name="adj" fmla="val 10806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180209.jpg"/>
          <p:cNvPicPr>
            <a:picLocks noChangeAspect="1"/>
          </p:cNvPicPr>
          <p:nvPr/>
        </p:nvPicPr>
        <p:blipFill rotWithShape="1">
          <a:blip r:embed="rId4" cstate="print"/>
          <a:srcRect b="13907"/>
          <a:stretch/>
        </p:blipFill>
        <p:spPr>
          <a:xfrm>
            <a:off x="6732158" y="3675917"/>
            <a:ext cx="1526100" cy="1990691"/>
          </a:xfrm>
          <a:prstGeom prst="roundRect">
            <a:avLst>
              <a:gd name="adj" fmla="val 940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hand_phone_2.jpg"/>
          <p:cNvPicPr>
            <a:picLocks noChangeAspect="1"/>
          </p:cNvPicPr>
          <p:nvPr/>
        </p:nvPicPr>
        <p:blipFill rotWithShape="1">
          <a:blip r:embed="rId5" cstate="print"/>
          <a:srcRect t="8635"/>
          <a:stretch/>
        </p:blipFill>
        <p:spPr>
          <a:xfrm>
            <a:off x="6313516" y="1718860"/>
            <a:ext cx="1270718" cy="1612486"/>
          </a:xfrm>
          <a:prstGeom prst="roundRect">
            <a:avLst>
              <a:gd name="adj" fmla="val 903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1801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086" y="4267187"/>
            <a:ext cx="2016994" cy="1331216"/>
          </a:xfrm>
          <a:prstGeom prst="roundRect">
            <a:avLst>
              <a:gd name="adj" fmla="val 11463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3428010" y="4647235"/>
            <a:ext cx="2287981" cy="89935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ea typeface="Calibri"/>
              </a:rPr>
              <a:t>Voice </a:t>
            </a:r>
            <a:r>
              <a:rPr lang="en-US" sz="2200" dirty="0">
                <a:ea typeface="Calibri"/>
              </a:rPr>
              <a:t>calls aren’t for everyone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0900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6711" y="1468582"/>
            <a:ext cx="8150579" cy="4409300"/>
          </a:xfrm>
          <a:prstGeom prst="roundRect">
            <a:avLst>
              <a:gd name="adj" fmla="val 4413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Multichannel Today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42211" y="1839659"/>
            <a:ext cx="7459578" cy="317868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62025" y="5202966"/>
            <a:ext cx="72199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CC0000"/>
                </a:solidFill>
              </a:rPr>
              <a:t>Silo’d Multichannel Operations Are Not Effective</a:t>
            </a:r>
          </a:p>
        </p:txBody>
      </p:sp>
    </p:spTree>
    <p:extLst>
      <p:ext uri="{BB962C8B-B14F-4D97-AF65-F5344CB8AC3E}">
        <p14:creationId xmlns:p14="http://schemas.microsoft.com/office/powerpoint/2010/main" val="4008237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orki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Center Challenges </a:t>
            </a:r>
            <a:br>
              <a:rPr lang="en-US" dirty="0" smtClean="0"/>
            </a:br>
            <a:endParaRPr lang="en-US" sz="2400" i="1" dirty="0">
              <a:solidFill>
                <a:srgbClr val="98050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325163"/>
            <a:ext cx="8827477" cy="4983039"/>
            <a:chOff x="1131570" y="1939538"/>
            <a:chExt cx="6835140" cy="3458641"/>
          </a:xfrm>
        </p:grpSpPr>
        <p:grpSp>
          <p:nvGrpSpPr>
            <p:cNvPr id="2" name="Group 18"/>
            <p:cNvGrpSpPr/>
            <p:nvPr/>
          </p:nvGrpSpPr>
          <p:grpSpPr>
            <a:xfrm>
              <a:off x="1131570" y="1939538"/>
              <a:ext cx="3326130" cy="3458641"/>
              <a:chOff x="1120140" y="-1912372"/>
              <a:chExt cx="7406640" cy="34586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133475" y="-1440415"/>
                <a:ext cx="7362824" cy="2986684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">
                    <a:schemeClr val="bg1">
                      <a:alpha val="84000"/>
                    </a:schemeClr>
                  </a:gs>
                </a:gsLst>
              </a:gradFill>
              <a:ln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40" tIns="91440" rIns="91440" bIns="0" rtlCol="0" anchor="t"/>
              <a:lstStyle/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>
                    <a:solidFill>
                      <a:schemeClr val="tx1"/>
                    </a:solidFill>
                  </a:rPr>
                  <a:t>Customers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are wanting </a:t>
                </a:r>
                <a:r>
                  <a:rPr lang="en-US" dirty="0">
                    <a:solidFill>
                      <a:schemeClr val="tx1"/>
                    </a:solidFill>
                  </a:rPr>
                  <a:t>to communicate on their terms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Customers often need to repeat themselves once answered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Customers are reporting bad service with agents 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Need to increase sales revenue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We don’t know our customers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Losing </a:t>
                </a:r>
                <a:r>
                  <a:rPr lang="en-US" dirty="0">
                    <a:solidFill>
                      <a:schemeClr val="tx1"/>
                    </a:solidFill>
                  </a:rPr>
                  <a:t>sales as callers are dropping before we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answer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Customers want self-service, online, on the go, and on the phone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		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20140" y="-1912372"/>
                <a:ext cx="7406640" cy="471958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Challenges</a:t>
                </a: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4640580" y="1939538"/>
              <a:ext cx="3326130" cy="3458641"/>
              <a:chOff x="1120140" y="-1912372"/>
              <a:chExt cx="7406640" cy="34586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20141" y="-1440414"/>
                <a:ext cx="7362825" cy="2986683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">
                    <a:schemeClr val="bg1">
                      <a:alpha val="84000"/>
                    </a:schemeClr>
                  </a:gs>
                </a:gsLst>
              </a:gradFill>
              <a:ln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40" tIns="91440" rIns="91440" bIns="0" rtlCol="0" anchor="t"/>
              <a:lstStyle/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>
                    <a:solidFill>
                      <a:schemeClr val="tx1"/>
                    </a:solidFill>
                  </a:rPr>
                  <a:t>Incorporate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email, web chat, SMS and fax into the contact center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Eliminate/reduce transfers 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Record calls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Make </a:t>
                </a:r>
                <a:r>
                  <a:rPr lang="en-US" dirty="0">
                    <a:solidFill>
                      <a:schemeClr val="tx1"/>
                    </a:solidFill>
                  </a:rPr>
                  <a:t>outbound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sales calls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Identify customers when they call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>
                    <a:solidFill>
                      <a:schemeClr val="tx1"/>
                    </a:solidFill>
                  </a:rPr>
                  <a:t>Identify and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address problem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areas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Seamless cross-channel experience and </a:t>
                </a:r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handoff between assisted and automated service</a:t>
                </a: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 fontAlgn="ctr">
                  <a:lnSpc>
                    <a:spcPct val="114000"/>
                  </a:lnSpc>
                  <a:spcBef>
                    <a:spcPts val="600"/>
                  </a:spcBef>
                  <a:buClr>
                    <a:srgbClr val="C00000"/>
                  </a:buClr>
                  <a:buSzPts val="2000"/>
                  <a:buFont typeface="Webdings"/>
                  <a:buChar char="4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20140" y="-1912372"/>
                <a:ext cx="7406640" cy="47195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Resolution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631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orki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447800"/>
            <a:ext cx="5631085" cy="47243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Provide Multichannel to your customers</a:t>
            </a:r>
          </a:p>
          <a:p>
            <a:pPr lvl="1"/>
            <a:r>
              <a:rPr lang="en-US" dirty="0" smtClean="0"/>
              <a:t>Include email, web chat, SMS, Fax and voice into your contact center</a:t>
            </a:r>
          </a:p>
          <a:p>
            <a:r>
              <a:rPr lang="en-US" b="1" dirty="0" smtClean="0"/>
              <a:t>Implement Skills based routing </a:t>
            </a:r>
          </a:p>
          <a:p>
            <a:pPr lvl="1"/>
            <a:r>
              <a:rPr lang="en-US" dirty="0" smtClean="0"/>
              <a:t>Eliminate transfers and improve customer satisfaction</a:t>
            </a:r>
          </a:p>
          <a:p>
            <a:r>
              <a:rPr lang="en-US" b="1" dirty="0" smtClean="0"/>
              <a:t>Use Call recording </a:t>
            </a:r>
          </a:p>
          <a:p>
            <a:pPr lvl="1"/>
            <a:r>
              <a:rPr lang="en-US" dirty="0" smtClean="0"/>
              <a:t>Eliminate conflicts, improve agent/customer interactions, </a:t>
            </a:r>
          </a:p>
          <a:p>
            <a:r>
              <a:rPr lang="en-US" b="1" dirty="0" smtClean="0"/>
              <a:t>Enable blending of inbound and outbound calling </a:t>
            </a:r>
          </a:p>
          <a:p>
            <a:pPr lvl="1"/>
            <a:r>
              <a:rPr lang="en-US" dirty="0" smtClean="0"/>
              <a:t>Maximize agent productivity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21183" y="467435"/>
            <a:ext cx="7663060" cy="523542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Resolution with Avaya Contact Center Select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35" y="3067291"/>
            <a:ext cx="2671899" cy="1780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Freeform 18"/>
          <p:cNvSpPr>
            <a:spLocks/>
          </p:cNvSpPr>
          <p:nvPr/>
        </p:nvSpPr>
        <p:spPr bwMode="auto">
          <a:xfrm rot="16200000" flipH="1">
            <a:off x="6630016" y="553307"/>
            <a:ext cx="1582828" cy="3445141"/>
          </a:xfrm>
          <a:custGeom>
            <a:avLst/>
            <a:gdLst>
              <a:gd name="T0" fmla="*/ 1129 w 1129"/>
              <a:gd name="T1" fmla="*/ 508 h 1015"/>
              <a:gd name="T2" fmla="*/ 717 w 1129"/>
              <a:gd name="T3" fmla="*/ 94 h 1015"/>
              <a:gd name="T4" fmla="*/ 717 w 1129"/>
              <a:gd name="T5" fmla="*/ 204 h 1015"/>
              <a:gd name="T6" fmla="*/ 0 w 1129"/>
              <a:gd name="T7" fmla="*/ 0 h 1015"/>
              <a:gd name="T8" fmla="*/ 0 w 1129"/>
              <a:gd name="T9" fmla="*/ 1015 h 1015"/>
              <a:gd name="T10" fmla="*/ 717 w 1129"/>
              <a:gd name="T11" fmla="*/ 811 h 1015"/>
              <a:gd name="T12" fmla="*/ 717 w 1129"/>
              <a:gd name="T13" fmla="*/ 921 h 1015"/>
              <a:gd name="T14" fmla="*/ 1129 w 1129"/>
              <a:gd name="T15" fmla="*/ 508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9" h="1015">
                <a:moveTo>
                  <a:pt x="1129" y="508"/>
                </a:moveTo>
                <a:cubicBezTo>
                  <a:pt x="717" y="94"/>
                  <a:pt x="717" y="94"/>
                  <a:pt x="717" y="94"/>
                </a:cubicBezTo>
                <a:cubicBezTo>
                  <a:pt x="717" y="204"/>
                  <a:pt x="717" y="204"/>
                  <a:pt x="717" y="204"/>
                </a:cubicBezTo>
                <a:cubicBezTo>
                  <a:pt x="162" y="201"/>
                  <a:pt x="0" y="0"/>
                  <a:pt x="0" y="0"/>
                </a:cubicBezTo>
                <a:cubicBezTo>
                  <a:pt x="0" y="1015"/>
                  <a:pt x="0" y="1015"/>
                  <a:pt x="0" y="1015"/>
                </a:cubicBezTo>
                <a:cubicBezTo>
                  <a:pt x="0" y="1015"/>
                  <a:pt x="162" y="814"/>
                  <a:pt x="717" y="811"/>
                </a:cubicBezTo>
                <a:cubicBezTo>
                  <a:pt x="717" y="921"/>
                  <a:pt x="717" y="921"/>
                  <a:pt x="717" y="921"/>
                </a:cubicBezTo>
                <a:lnTo>
                  <a:pt x="1129" y="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2" name="Group 21"/>
          <p:cNvGrpSpPr/>
          <p:nvPr/>
        </p:nvGrpSpPr>
        <p:grpSpPr>
          <a:xfrm>
            <a:off x="6551998" y="1795336"/>
            <a:ext cx="594050" cy="442540"/>
            <a:chOff x="2018606" y="3861663"/>
            <a:chExt cx="594050" cy="442540"/>
          </a:xfrm>
        </p:grpSpPr>
        <p:pic>
          <p:nvPicPr>
            <p:cNvPr id="23" name="Picture 2" descr="C:\Users\ldicostanzo\Desktop\Ico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606" y="3861663"/>
              <a:ext cx="594050" cy="442540"/>
            </a:xfrm>
            <a:prstGeom prst="rect">
              <a:avLst/>
            </a:prstGeom>
            <a:noFill/>
          </p:spPr>
        </p:pic>
        <p:pic>
          <p:nvPicPr>
            <p:cNvPr id="24" name="Picture 23" descr="sm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9899" y="3902529"/>
              <a:ext cx="295462" cy="2954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577903" y="1795336"/>
            <a:ext cx="594050" cy="442540"/>
            <a:chOff x="2018606" y="2248159"/>
            <a:chExt cx="594050" cy="442540"/>
          </a:xfrm>
        </p:grpSpPr>
        <p:pic>
          <p:nvPicPr>
            <p:cNvPr id="26" name="Picture 2" descr="C:\Users\ldicostanzo\Desktop\Ico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606" y="2248159"/>
              <a:ext cx="594050" cy="442540"/>
            </a:xfrm>
            <a:prstGeom prst="rect">
              <a:avLst/>
            </a:prstGeom>
            <a:noFill/>
          </p:spPr>
        </p:pic>
        <p:pic>
          <p:nvPicPr>
            <p:cNvPr id="27" name="Picture 26" descr="phon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112" y="2342085"/>
              <a:ext cx="259087" cy="2810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7075938" y="2386356"/>
            <a:ext cx="594050" cy="442540"/>
            <a:chOff x="2018606" y="4644316"/>
            <a:chExt cx="594050" cy="442540"/>
          </a:xfrm>
        </p:grpSpPr>
        <p:pic>
          <p:nvPicPr>
            <p:cNvPr id="35" name="Picture 2" descr="C:\Users\ldicostanzo\Desktop\Ico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606" y="4644316"/>
              <a:ext cx="594050" cy="442540"/>
            </a:xfrm>
            <a:prstGeom prst="rect">
              <a:avLst/>
            </a:prstGeom>
            <a:noFill/>
          </p:spPr>
        </p:pic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2141641" y="4741466"/>
              <a:ext cx="308755" cy="248239"/>
            </a:xfrm>
            <a:custGeom>
              <a:avLst/>
              <a:gdLst>
                <a:gd name="T0" fmla="*/ 495 w 712"/>
                <a:gd name="T1" fmla="*/ 68 h 552"/>
                <a:gd name="T2" fmla="*/ 440 w 712"/>
                <a:gd name="T3" fmla="*/ 19 h 552"/>
                <a:gd name="T4" fmla="*/ 356 w 712"/>
                <a:gd name="T5" fmla="*/ 0 h 552"/>
                <a:gd name="T6" fmla="*/ 250 w 712"/>
                <a:gd name="T7" fmla="*/ 33 h 552"/>
                <a:gd name="T8" fmla="*/ 217 w 712"/>
                <a:gd name="T9" fmla="*/ 68 h 552"/>
                <a:gd name="T10" fmla="*/ 210 w 712"/>
                <a:gd name="T11" fmla="*/ 83 h 552"/>
                <a:gd name="T12" fmla="*/ 162 w 712"/>
                <a:gd name="T13" fmla="*/ 79 h 552"/>
                <a:gd name="T14" fmla="*/ 0 w 712"/>
                <a:gd name="T15" fmla="*/ 198 h 552"/>
                <a:gd name="T16" fmla="*/ 131 w 712"/>
                <a:gd name="T17" fmla="*/ 315 h 552"/>
                <a:gd name="T18" fmla="*/ 95 w 712"/>
                <a:gd name="T19" fmla="*/ 380 h 552"/>
                <a:gd name="T20" fmla="*/ 193 w 712"/>
                <a:gd name="T21" fmla="*/ 315 h 552"/>
                <a:gd name="T22" fmla="*/ 322 w 712"/>
                <a:gd name="T23" fmla="*/ 223 h 552"/>
                <a:gd name="T24" fmla="*/ 323 w 712"/>
                <a:gd name="T25" fmla="*/ 223 h 552"/>
                <a:gd name="T26" fmla="*/ 367 w 712"/>
                <a:gd name="T27" fmla="*/ 271 h 552"/>
                <a:gd name="T28" fmla="*/ 407 w 712"/>
                <a:gd name="T29" fmla="*/ 281 h 552"/>
                <a:gd name="T30" fmla="*/ 417 w 712"/>
                <a:gd name="T31" fmla="*/ 281 h 552"/>
                <a:gd name="T32" fmla="*/ 436 w 712"/>
                <a:gd name="T33" fmla="*/ 277 h 552"/>
                <a:gd name="T34" fmla="*/ 420 w 712"/>
                <a:gd name="T35" fmla="*/ 266 h 552"/>
                <a:gd name="T36" fmla="*/ 397 w 712"/>
                <a:gd name="T37" fmla="*/ 241 h 552"/>
                <a:gd name="T38" fmla="*/ 392 w 712"/>
                <a:gd name="T39" fmla="*/ 223 h 552"/>
                <a:gd name="T40" fmla="*/ 472 w 712"/>
                <a:gd name="T41" fmla="*/ 187 h 552"/>
                <a:gd name="T42" fmla="*/ 497 w 712"/>
                <a:gd name="T43" fmla="*/ 153 h 552"/>
                <a:gd name="T44" fmla="*/ 507 w 712"/>
                <a:gd name="T45" fmla="*/ 114 h 552"/>
                <a:gd name="T46" fmla="*/ 495 w 712"/>
                <a:gd name="T47" fmla="*/ 68 h 552"/>
                <a:gd name="T48" fmla="*/ 482 w 712"/>
                <a:gd name="T49" fmla="*/ 146 h 552"/>
                <a:gd name="T50" fmla="*/ 445 w 712"/>
                <a:gd name="T51" fmla="*/ 186 h 552"/>
                <a:gd name="T52" fmla="*/ 382 w 712"/>
                <a:gd name="T53" fmla="*/ 207 h 552"/>
                <a:gd name="T54" fmla="*/ 376 w 712"/>
                <a:gd name="T55" fmla="*/ 209 h 552"/>
                <a:gd name="T56" fmla="*/ 375 w 712"/>
                <a:gd name="T57" fmla="*/ 215 h 552"/>
                <a:gd name="T58" fmla="*/ 375 w 712"/>
                <a:gd name="T59" fmla="*/ 222 h 552"/>
                <a:gd name="T60" fmla="*/ 382 w 712"/>
                <a:gd name="T61" fmla="*/ 249 h 552"/>
                <a:gd name="T62" fmla="*/ 392 w 712"/>
                <a:gd name="T63" fmla="*/ 263 h 552"/>
                <a:gd name="T64" fmla="*/ 376 w 712"/>
                <a:gd name="T65" fmla="*/ 256 h 552"/>
                <a:gd name="T66" fmla="*/ 337 w 712"/>
                <a:gd name="T67" fmla="*/ 212 h 552"/>
                <a:gd name="T68" fmla="*/ 335 w 712"/>
                <a:gd name="T69" fmla="*/ 208 h 552"/>
                <a:gd name="T70" fmla="*/ 331 w 712"/>
                <a:gd name="T71" fmla="*/ 208 h 552"/>
                <a:gd name="T72" fmla="*/ 325 w 712"/>
                <a:gd name="T73" fmla="*/ 206 h 552"/>
                <a:gd name="T74" fmla="*/ 325 w 712"/>
                <a:gd name="T75" fmla="*/ 198 h 552"/>
                <a:gd name="T76" fmla="*/ 226 w 712"/>
                <a:gd name="T77" fmla="*/ 88 h 552"/>
                <a:gd name="T78" fmla="*/ 232 w 712"/>
                <a:gd name="T79" fmla="*/ 77 h 552"/>
                <a:gd name="T80" fmla="*/ 280 w 712"/>
                <a:gd name="T81" fmla="*/ 34 h 552"/>
                <a:gd name="T82" fmla="*/ 356 w 712"/>
                <a:gd name="T83" fmla="*/ 17 h 552"/>
                <a:gd name="T84" fmla="*/ 452 w 712"/>
                <a:gd name="T85" fmla="*/ 46 h 552"/>
                <a:gd name="T86" fmla="*/ 480 w 712"/>
                <a:gd name="T87" fmla="*/ 77 h 552"/>
                <a:gd name="T88" fmla="*/ 490 w 712"/>
                <a:gd name="T89" fmla="*/ 114 h 552"/>
                <a:gd name="T90" fmla="*/ 482 w 712"/>
                <a:gd name="T91" fmla="*/ 146 h 5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12" h="552">
                  <a:moveTo>
                    <a:pt x="695" y="96"/>
                  </a:moveTo>
                  <a:cubicBezTo>
                    <a:pt x="678" y="67"/>
                    <a:pt x="651" y="44"/>
                    <a:pt x="617" y="27"/>
                  </a:cubicBezTo>
                  <a:cubicBezTo>
                    <a:pt x="583" y="10"/>
                    <a:pt x="543" y="0"/>
                    <a:pt x="500" y="0"/>
                  </a:cubicBezTo>
                  <a:cubicBezTo>
                    <a:pt x="442" y="0"/>
                    <a:pt x="390" y="17"/>
                    <a:pt x="351" y="46"/>
                  </a:cubicBezTo>
                  <a:cubicBezTo>
                    <a:pt x="332" y="60"/>
                    <a:pt x="316" y="77"/>
                    <a:pt x="305" y="96"/>
                  </a:cubicBezTo>
                  <a:cubicBezTo>
                    <a:pt x="301" y="103"/>
                    <a:pt x="298" y="111"/>
                    <a:pt x="295" y="118"/>
                  </a:cubicBezTo>
                  <a:cubicBezTo>
                    <a:pt x="274" y="114"/>
                    <a:pt x="252" y="111"/>
                    <a:pt x="228" y="111"/>
                  </a:cubicBezTo>
                  <a:cubicBezTo>
                    <a:pt x="102" y="111"/>
                    <a:pt x="0" y="186"/>
                    <a:pt x="0" y="279"/>
                  </a:cubicBezTo>
                  <a:cubicBezTo>
                    <a:pt x="0" y="361"/>
                    <a:pt x="80" y="429"/>
                    <a:pt x="184" y="444"/>
                  </a:cubicBezTo>
                  <a:cubicBezTo>
                    <a:pt x="187" y="466"/>
                    <a:pt x="181" y="500"/>
                    <a:pt x="134" y="535"/>
                  </a:cubicBezTo>
                  <a:cubicBezTo>
                    <a:pt x="134" y="535"/>
                    <a:pt x="219" y="552"/>
                    <a:pt x="271" y="444"/>
                  </a:cubicBezTo>
                  <a:cubicBezTo>
                    <a:pt x="361" y="431"/>
                    <a:pt x="432" y="380"/>
                    <a:pt x="451" y="315"/>
                  </a:cubicBezTo>
                  <a:cubicBezTo>
                    <a:pt x="452" y="315"/>
                    <a:pt x="453" y="315"/>
                    <a:pt x="454" y="315"/>
                  </a:cubicBezTo>
                  <a:cubicBezTo>
                    <a:pt x="472" y="350"/>
                    <a:pt x="494" y="371"/>
                    <a:pt x="515" y="382"/>
                  </a:cubicBezTo>
                  <a:cubicBezTo>
                    <a:pt x="538" y="395"/>
                    <a:pt x="558" y="397"/>
                    <a:pt x="571" y="397"/>
                  </a:cubicBezTo>
                  <a:cubicBezTo>
                    <a:pt x="579" y="397"/>
                    <a:pt x="585" y="396"/>
                    <a:pt x="585" y="396"/>
                  </a:cubicBezTo>
                  <a:cubicBezTo>
                    <a:pt x="612" y="391"/>
                    <a:pt x="612" y="391"/>
                    <a:pt x="612" y="391"/>
                  </a:cubicBezTo>
                  <a:cubicBezTo>
                    <a:pt x="590" y="375"/>
                    <a:pt x="590" y="375"/>
                    <a:pt x="590" y="375"/>
                  </a:cubicBezTo>
                  <a:cubicBezTo>
                    <a:pt x="573" y="362"/>
                    <a:pt x="563" y="350"/>
                    <a:pt x="557" y="340"/>
                  </a:cubicBezTo>
                  <a:cubicBezTo>
                    <a:pt x="552" y="330"/>
                    <a:pt x="550" y="322"/>
                    <a:pt x="550" y="315"/>
                  </a:cubicBezTo>
                  <a:cubicBezTo>
                    <a:pt x="594" y="307"/>
                    <a:pt x="633" y="288"/>
                    <a:pt x="662" y="263"/>
                  </a:cubicBezTo>
                  <a:cubicBezTo>
                    <a:pt x="677" y="249"/>
                    <a:pt x="690" y="234"/>
                    <a:pt x="698" y="216"/>
                  </a:cubicBezTo>
                  <a:cubicBezTo>
                    <a:pt x="707" y="199"/>
                    <a:pt x="712" y="180"/>
                    <a:pt x="712" y="160"/>
                  </a:cubicBezTo>
                  <a:cubicBezTo>
                    <a:pt x="712" y="137"/>
                    <a:pt x="706" y="116"/>
                    <a:pt x="695" y="96"/>
                  </a:cubicBezTo>
                  <a:close/>
                  <a:moveTo>
                    <a:pt x="677" y="205"/>
                  </a:moveTo>
                  <a:cubicBezTo>
                    <a:pt x="666" y="227"/>
                    <a:pt x="648" y="246"/>
                    <a:pt x="624" y="262"/>
                  </a:cubicBezTo>
                  <a:cubicBezTo>
                    <a:pt x="599" y="277"/>
                    <a:pt x="570" y="288"/>
                    <a:pt x="537" y="292"/>
                  </a:cubicBezTo>
                  <a:cubicBezTo>
                    <a:pt x="528" y="294"/>
                    <a:pt x="528" y="294"/>
                    <a:pt x="528" y="294"/>
                  </a:cubicBezTo>
                  <a:cubicBezTo>
                    <a:pt x="526" y="303"/>
                    <a:pt x="526" y="303"/>
                    <a:pt x="526" y="303"/>
                  </a:cubicBezTo>
                  <a:cubicBezTo>
                    <a:pt x="526" y="306"/>
                    <a:pt x="526" y="309"/>
                    <a:pt x="526" y="313"/>
                  </a:cubicBezTo>
                  <a:cubicBezTo>
                    <a:pt x="526" y="324"/>
                    <a:pt x="528" y="337"/>
                    <a:pt x="536" y="351"/>
                  </a:cubicBezTo>
                  <a:cubicBezTo>
                    <a:pt x="540" y="358"/>
                    <a:pt x="544" y="364"/>
                    <a:pt x="550" y="370"/>
                  </a:cubicBezTo>
                  <a:cubicBezTo>
                    <a:pt x="543" y="369"/>
                    <a:pt x="535" y="366"/>
                    <a:pt x="527" y="361"/>
                  </a:cubicBezTo>
                  <a:cubicBezTo>
                    <a:pt x="509" y="351"/>
                    <a:pt x="490" y="333"/>
                    <a:pt x="473" y="299"/>
                  </a:cubicBezTo>
                  <a:cubicBezTo>
                    <a:pt x="470" y="293"/>
                    <a:pt x="470" y="293"/>
                    <a:pt x="470" y="293"/>
                  </a:cubicBezTo>
                  <a:cubicBezTo>
                    <a:pt x="464" y="293"/>
                    <a:pt x="464" y="293"/>
                    <a:pt x="464" y="293"/>
                  </a:cubicBezTo>
                  <a:cubicBezTo>
                    <a:pt x="461" y="292"/>
                    <a:pt x="458" y="292"/>
                    <a:pt x="456" y="291"/>
                  </a:cubicBezTo>
                  <a:cubicBezTo>
                    <a:pt x="456" y="287"/>
                    <a:pt x="456" y="283"/>
                    <a:pt x="456" y="279"/>
                  </a:cubicBezTo>
                  <a:cubicBezTo>
                    <a:pt x="456" y="210"/>
                    <a:pt x="399" y="150"/>
                    <a:pt x="318" y="125"/>
                  </a:cubicBezTo>
                  <a:cubicBezTo>
                    <a:pt x="320" y="119"/>
                    <a:pt x="323" y="114"/>
                    <a:pt x="326" y="108"/>
                  </a:cubicBezTo>
                  <a:cubicBezTo>
                    <a:pt x="340" y="84"/>
                    <a:pt x="363" y="63"/>
                    <a:pt x="393" y="48"/>
                  </a:cubicBezTo>
                  <a:cubicBezTo>
                    <a:pt x="424" y="33"/>
                    <a:pt x="460" y="24"/>
                    <a:pt x="500" y="24"/>
                  </a:cubicBezTo>
                  <a:cubicBezTo>
                    <a:pt x="553" y="24"/>
                    <a:pt x="600" y="40"/>
                    <a:pt x="634" y="65"/>
                  </a:cubicBezTo>
                  <a:cubicBezTo>
                    <a:pt x="651" y="78"/>
                    <a:pt x="665" y="92"/>
                    <a:pt x="674" y="108"/>
                  </a:cubicBezTo>
                  <a:cubicBezTo>
                    <a:pt x="683" y="124"/>
                    <a:pt x="688" y="142"/>
                    <a:pt x="688" y="160"/>
                  </a:cubicBezTo>
                  <a:cubicBezTo>
                    <a:pt x="688" y="176"/>
                    <a:pt x="684" y="191"/>
                    <a:pt x="677" y="2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18"/>
          <p:cNvSpPr>
            <a:spLocks/>
          </p:cNvSpPr>
          <p:nvPr/>
        </p:nvSpPr>
        <p:spPr bwMode="auto">
          <a:xfrm rot="5400000" flipH="1">
            <a:off x="6581548" y="3903856"/>
            <a:ext cx="1582828" cy="3445141"/>
          </a:xfrm>
          <a:custGeom>
            <a:avLst/>
            <a:gdLst>
              <a:gd name="T0" fmla="*/ 1129 w 1129"/>
              <a:gd name="T1" fmla="*/ 508 h 1015"/>
              <a:gd name="T2" fmla="*/ 717 w 1129"/>
              <a:gd name="T3" fmla="*/ 94 h 1015"/>
              <a:gd name="T4" fmla="*/ 717 w 1129"/>
              <a:gd name="T5" fmla="*/ 204 h 1015"/>
              <a:gd name="T6" fmla="*/ 0 w 1129"/>
              <a:gd name="T7" fmla="*/ 0 h 1015"/>
              <a:gd name="T8" fmla="*/ 0 w 1129"/>
              <a:gd name="T9" fmla="*/ 1015 h 1015"/>
              <a:gd name="T10" fmla="*/ 717 w 1129"/>
              <a:gd name="T11" fmla="*/ 811 h 1015"/>
              <a:gd name="T12" fmla="*/ 717 w 1129"/>
              <a:gd name="T13" fmla="*/ 921 h 1015"/>
              <a:gd name="T14" fmla="*/ 1129 w 1129"/>
              <a:gd name="T15" fmla="*/ 508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9" h="1015">
                <a:moveTo>
                  <a:pt x="1129" y="508"/>
                </a:moveTo>
                <a:cubicBezTo>
                  <a:pt x="717" y="94"/>
                  <a:pt x="717" y="94"/>
                  <a:pt x="717" y="94"/>
                </a:cubicBezTo>
                <a:cubicBezTo>
                  <a:pt x="717" y="204"/>
                  <a:pt x="717" y="204"/>
                  <a:pt x="717" y="204"/>
                </a:cubicBezTo>
                <a:cubicBezTo>
                  <a:pt x="162" y="201"/>
                  <a:pt x="0" y="0"/>
                  <a:pt x="0" y="0"/>
                </a:cubicBezTo>
                <a:cubicBezTo>
                  <a:pt x="0" y="1015"/>
                  <a:pt x="0" y="1015"/>
                  <a:pt x="0" y="1015"/>
                </a:cubicBezTo>
                <a:cubicBezTo>
                  <a:pt x="0" y="1015"/>
                  <a:pt x="162" y="814"/>
                  <a:pt x="717" y="811"/>
                </a:cubicBezTo>
                <a:cubicBezTo>
                  <a:pt x="717" y="921"/>
                  <a:pt x="717" y="921"/>
                  <a:pt x="717" y="921"/>
                </a:cubicBezTo>
                <a:lnTo>
                  <a:pt x="1129" y="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17" name="Group 16"/>
          <p:cNvGrpSpPr/>
          <p:nvPr/>
        </p:nvGrpSpPr>
        <p:grpSpPr>
          <a:xfrm>
            <a:off x="7577903" y="5183886"/>
            <a:ext cx="594050" cy="442540"/>
            <a:chOff x="2018606" y="5426968"/>
            <a:chExt cx="594050" cy="442540"/>
          </a:xfrm>
        </p:grpSpPr>
        <p:pic>
          <p:nvPicPr>
            <p:cNvPr id="18" name="Picture 2" descr="C:\Users\ldicostanzo\Desktop\Ico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606" y="5426968"/>
              <a:ext cx="594050" cy="442540"/>
            </a:xfrm>
            <a:prstGeom prst="rect">
              <a:avLst/>
            </a:prstGeom>
            <a:noFill/>
          </p:spPr>
        </p:pic>
        <p:pic>
          <p:nvPicPr>
            <p:cNvPr id="19" name="Picture 18" descr="fax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5267" y="5507011"/>
              <a:ext cx="229366" cy="2293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6511035" y="5192879"/>
            <a:ext cx="607313" cy="490738"/>
            <a:chOff x="2011975" y="3030812"/>
            <a:chExt cx="607313" cy="490738"/>
          </a:xfrm>
        </p:grpSpPr>
        <p:pic>
          <p:nvPicPr>
            <p:cNvPr id="29" name="Picture 2" descr="C:\Users\ldicostanzo\Desktop\Icon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75" y="3030812"/>
              <a:ext cx="607313" cy="490738"/>
            </a:xfrm>
            <a:prstGeom prst="rect">
              <a:avLst/>
            </a:prstGeom>
            <a:noFill/>
          </p:spPr>
        </p:pic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161139" y="3168366"/>
              <a:ext cx="308984" cy="132294"/>
            </a:xfrm>
            <a:custGeom>
              <a:avLst/>
              <a:gdLst>
                <a:gd name="T0" fmla="*/ 78 w 504"/>
                <a:gd name="T1" fmla="*/ 65 h 203"/>
                <a:gd name="T2" fmla="*/ 100 w 504"/>
                <a:gd name="T3" fmla="*/ 79 h 203"/>
                <a:gd name="T4" fmla="*/ 122 w 504"/>
                <a:gd name="T5" fmla="*/ 65 h 203"/>
                <a:gd name="T6" fmla="*/ 130 w 504"/>
                <a:gd name="T7" fmla="*/ 61 h 203"/>
                <a:gd name="T8" fmla="*/ 201 w 504"/>
                <a:gd name="T9" fmla="*/ 14 h 203"/>
                <a:gd name="T10" fmla="*/ 201 w 504"/>
                <a:gd name="T11" fmla="*/ 14 h 203"/>
                <a:gd name="T12" fmla="*/ 189 w 504"/>
                <a:gd name="T13" fmla="*/ 0 h 203"/>
                <a:gd name="T14" fmla="*/ 13 w 504"/>
                <a:gd name="T15" fmla="*/ 0 h 203"/>
                <a:gd name="T16" fmla="*/ 0 w 504"/>
                <a:gd name="T17" fmla="*/ 14 h 203"/>
                <a:gd name="T18" fmla="*/ 0 w 504"/>
                <a:gd name="T19" fmla="*/ 14 h 203"/>
                <a:gd name="T20" fmla="*/ 71 w 504"/>
                <a:gd name="T21" fmla="*/ 61 h 203"/>
                <a:gd name="T22" fmla="*/ 78 w 504"/>
                <a:gd name="T23" fmla="*/ 65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4" h="203">
                  <a:moveTo>
                    <a:pt x="197" y="167"/>
                  </a:moveTo>
                  <a:cubicBezTo>
                    <a:pt x="252" y="203"/>
                    <a:pt x="252" y="203"/>
                    <a:pt x="252" y="203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504" y="37"/>
                    <a:pt x="504" y="37"/>
                    <a:pt x="504" y="37"/>
                  </a:cubicBezTo>
                  <a:cubicBezTo>
                    <a:pt x="504" y="36"/>
                    <a:pt x="504" y="36"/>
                    <a:pt x="504" y="36"/>
                  </a:cubicBezTo>
                  <a:cubicBezTo>
                    <a:pt x="504" y="16"/>
                    <a:pt x="491" y="0"/>
                    <a:pt x="47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79" y="155"/>
                    <a:pt x="179" y="155"/>
                    <a:pt x="179" y="155"/>
                  </a:cubicBezTo>
                  <a:lnTo>
                    <a:pt x="197" y="16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158359" y="3206909"/>
              <a:ext cx="99108" cy="138544"/>
            </a:xfrm>
            <a:custGeom>
              <a:avLst/>
              <a:gdLst>
                <a:gd name="T0" fmla="*/ 0 w 380"/>
                <a:gd name="T1" fmla="*/ 0 h 500"/>
                <a:gd name="T2" fmla="*/ 0 w 380"/>
                <a:gd name="T3" fmla="*/ 35 h 500"/>
                <a:gd name="T4" fmla="*/ 27 w 380"/>
                <a:gd name="T5" fmla="*/ 18 h 500"/>
                <a:gd name="T6" fmla="*/ 0 w 380"/>
                <a:gd name="T7" fmla="*/ 0 h 5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0" h="500">
                  <a:moveTo>
                    <a:pt x="0" y="0"/>
                  </a:moveTo>
                  <a:lnTo>
                    <a:pt x="0" y="500"/>
                  </a:lnTo>
                  <a:lnTo>
                    <a:pt x="38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161139" y="3280243"/>
              <a:ext cx="308984" cy="106252"/>
            </a:xfrm>
            <a:custGeom>
              <a:avLst/>
              <a:gdLst>
                <a:gd name="T0" fmla="*/ 103 w 504"/>
                <a:gd name="T1" fmla="*/ 18 h 162"/>
                <a:gd name="T2" fmla="*/ 98 w 504"/>
                <a:gd name="T3" fmla="*/ 18 h 162"/>
                <a:gd name="T4" fmla="*/ 71 w 504"/>
                <a:gd name="T5" fmla="*/ 0 h 162"/>
                <a:gd name="T6" fmla="*/ 0 w 504"/>
                <a:gd name="T7" fmla="*/ 47 h 162"/>
                <a:gd name="T8" fmla="*/ 0 w 504"/>
                <a:gd name="T9" fmla="*/ 50 h 162"/>
                <a:gd name="T10" fmla="*/ 13 w 504"/>
                <a:gd name="T11" fmla="*/ 64 h 162"/>
                <a:gd name="T12" fmla="*/ 189 w 504"/>
                <a:gd name="T13" fmla="*/ 64 h 162"/>
                <a:gd name="T14" fmla="*/ 201 w 504"/>
                <a:gd name="T15" fmla="*/ 50 h 162"/>
                <a:gd name="T16" fmla="*/ 201 w 504"/>
                <a:gd name="T17" fmla="*/ 47 h 162"/>
                <a:gd name="T18" fmla="*/ 130 w 504"/>
                <a:gd name="T19" fmla="*/ 0 h 162"/>
                <a:gd name="T20" fmla="*/ 103 w 504"/>
                <a:gd name="T21" fmla="*/ 1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162">
                  <a:moveTo>
                    <a:pt x="258" y="45"/>
                  </a:moveTo>
                  <a:cubicBezTo>
                    <a:pt x="247" y="45"/>
                    <a:pt x="247" y="45"/>
                    <a:pt x="247" y="4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14" y="162"/>
                    <a:pt x="31" y="162"/>
                  </a:cubicBezTo>
                  <a:cubicBezTo>
                    <a:pt x="474" y="162"/>
                    <a:pt x="474" y="162"/>
                    <a:pt x="474" y="162"/>
                  </a:cubicBezTo>
                  <a:cubicBezTo>
                    <a:pt x="491" y="162"/>
                    <a:pt x="504" y="146"/>
                    <a:pt x="504" y="126"/>
                  </a:cubicBezTo>
                  <a:cubicBezTo>
                    <a:pt x="504" y="118"/>
                    <a:pt x="504" y="118"/>
                    <a:pt x="504" y="118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258" y="4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371985" y="3209513"/>
              <a:ext cx="98137" cy="133336"/>
            </a:xfrm>
            <a:custGeom>
              <a:avLst/>
              <a:gdLst>
                <a:gd name="T0" fmla="*/ 27 w 378"/>
                <a:gd name="T1" fmla="*/ 35 h 500"/>
                <a:gd name="T2" fmla="*/ 27 w 378"/>
                <a:gd name="T3" fmla="*/ 0 h 500"/>
                <a:gd name="T4" fmla="*/ 0 w 378"/>
                <a:gd name="T5" fmla="*/ 18 h 500"/>
                <a:gd name="T6" fmla="*/ 27 w 378"/>
                <a:gd name="T7" fmla="*/ 35 h 5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00">
                  <a:moveTo>
                    <a:pt x="378" y="500"/>
                  </a:moveTo>
                  <a:lnTo>
                    <a:pt x="378" y="0"/>
                  </a:lnTo>
                  <a:lnTo>
                    <a:pt x="0" y="250"/>
                  </a:lnTo>
                  <a:lnTo>
                    <a:pt x="378" y="5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196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/>
          <p:cNvSpPr>
            <a:spLocks/>
          </p:cNvSpPr>
          <p:nvPr/>
        </p:nvSpPr>
        <p:spPr bwMode="auto">
          <a:xfrm rot="16200000" flipH="1">
            <a:off x="5789753" y="1478478"/>
            <a:ext cx="3146963" cy="3728855"/>
          </a:xfrm>
          <a:custGeom>
            <a:avLst/>
            <a:gdLst>
              <a:gd name="T0" fmla="*/ 1129 w 1129"/>
              <a:gd name="T1" fmla="*/ 508 h 1015"/>
              <a:gd name="T2" fmla="*/ 717 w 1129"/>
              <a:gd name="T3" fmla="*/ 94 h 1015"/>
              <a:gd name="T4" fmla="*/ 717 w 1129"/>
              <a:gd name="T5" fmla="*/ 204 h 1015"/>
              <a:gd name="T6" fmla="*/ 0 w 1129"/>
              <a:gd name="T7" fmla="*/ 0 h 1015"/>
              <a:gd name="T8" fmla="*/ 0 w 1129"/>
              <a:gd name="T9" fmla="*/ 1015 h 1015"/>
              <a:gd name="T10" fmla="*/ 717 w 1129"/>
              <a:gd name="T11" fmla="*/ 811 h 1015"/>
              <a:gd name="T12" fmla="*/ 717 w 1129"/>
              <a:gd name="T13" fmla="*/ 921 h 1015"/>
              <a:gd name="T14" fmla="*/ 1129 w 1129"/>
              <a:gd name="T15" fmla="*/ 508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9" h="1015">
                <a:moveTo>
                  <a:pt x="1129" y="508"/>
                </a:moveTo>
                <a:cubicBezTo>
                  <a:pt x="717" y="94"/>
                  <a:pt x="717" y="94"/>
                  <a:pt x="717" y="94"/>
                </a:cubicBezTo>
                <a:cubicBezTo>
                  <a:pt x="717" y="204"/>
                  <a:pt x="717" y="204"/>
                  <a:pt x="717" y="204"/>
                </a:cubicBezTo>
                <a:cubicBezTo>
                  <a:pt x="162" y="201"/>
                  <a:pt x="0" y="0"/>
                  <a:pt x="0" y="0"/>
                </a:cubicBezTo>
                <a:cubicBezTo>
                  <a:pt x="0" y="1015"/>
                  <a:pt x="0" y="1015"/>
                  <a:pt x="0" y="1015"/>
                </a:cubicBezTo>
                <a:cubicBezTo>
                  <a:pt x="0" y="1015"/>
                  <a:pt x="162" y="814"/>
                  <a:pt x="717" y="811"/>
                </a:cubicBezTo>
                <a:cubicBezTo>
                  <a:pt x="717" y="921"/>
                  <a:pt x="717" y="921"/>
                  <a:pt x="717" y="921"/>
                </a:cubicBezTo>
                <a:lnTo>
                  <a:pt x="1129" y="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20" name="Picture 19" descr="worki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757" y="1436914"/>
            <a:ext cx="6214156" cy="495448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Use Agent and Supervisor Desktop</a:t>
            </a:r>
          </a:p>
          <a:p>
            <a:pPr lvl="1"/>
            <a:r>
              <a:rPr lang="en-US" dirty="0" smtClean="0"/>
              <a:t>Integrate to business applications (CRM)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creen pop with history, dial from contact</a:t>
            </a:r>
          </a:p>
          <a:p>
            <a:r>
              <a:rPr lang="en-US" b="1" dirty="0" smtClean="0"/>
              <a:t>Crucial Comprehensive reports</a:t>
            </a:r>
          </a:p>
          <a:p>
            <a:pPr lvl="1"/>
            <a:r>
              <a:rPr lang="en-US" dirty="0" smtClean="0"/>
              <a:t>React to real time reports and move agents to balance traffic</a:t>
            </a:r>
          </a:p>
          <a:p>
            <a:pPr lvl="1"/>
            <a:r>
              <a:rPr lang="en-US" dirty="0" smtClean="0"/>
              <a:t>Proactively use historical reports to optimize agents, uncover problem areas and balance </a:t>
            </a:r>
            <a:r>
              <a:rPr lang="en-US" dirty="0" smtClean="0"/>
              <a:t>agents</a:t>
            </a:r>
          </a:p>
          <a:p>
            <a:r>
              <a:rPr lang="en-US" b="1" dirty="0" smtClean="0"/>
              <a:t>Integrate to Avaya Experience Portal</a:t>
            </a:r>
          </a:p>
          <a:p>
            <a:pPr lvl="1"/>
            <a:r>
              <a:rPr lang="en-US" dirty="0" smtClean="0"/>
              <a:t>Self service, online, on the go, on the phone</a:t>
            </a:r>
          </a:p>
          <a:p>
            <a:pPr lvl="1"/>
            <a:r>
              <a:rPr lang="en-US" dirty="0" smtClean="0"/>
              <a:t>Speech recognition and text to speech</a:t>
            </a:r>
            <a:endParaRPr lang="en-US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21183" y="467435"/>
            <a:ext cx="7663060" cy="523542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Resolution with Avaya Contact Center Select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912" y="2854268"/>
            <a:ext cx="2136331" cy="12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al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576" y="4783982"/>
            <a:ext cx="1727013" cy="1607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89" y="1308195"/>
            <a:ext cx="1122689" cy="15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92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72"/>
          <p:cNvSpPr txBox="1">
            <a:spLocks noChangeArrowheads="1"/>
          </p:cNvSpPr>
          <p:nvPr/>
        </p:nvSpPr>
        <p:spPr bwMode="auto">
          <a:xfrm>
            <a:off x="6234271" y="995602"/>
            <a:ext cx="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818625" y="1611840"/>
            <a:ext cx="2014222" cy="47981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>
              <a:solidFill>
                <a:srgbClr val="323232"/>
              </a:solidFill>
            </a:endParaRPr>
          </a:p>
        </p:txBody>
      </p:sp>
      <p:pic>
        <p:nvPicPr>
          <p:cNvPr id="39" name="Picture 38" descr="c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576" y="1158777"/>
            <a:ext cx="2520620" cy="234606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850864" y="1635754"/>
            <a:ext cx="2406770" cy="482586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101" name="AutoShape 8"/>
          <p:cNvSpPr>
            <a:spLocks noChangeArrowheads="1"/>
          </p:cNvSpPr>
          <p:nvPr/>
        </p:nvSpPr>
        <p:spPr bwMode="auto">
          <a:xfrm>
            <a:off x="2854621" y="3034409"/>
            <a:ext cx="2996243" cy="2389466"/>
          </a:xfrm>
          <a:prstGeom prst="leftRightArrow">
            <a:avLst>
              <a:gd name="adj1" fmla="val 56325"/>
              <a:gd name="adj2" fmla="val 1781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en-US" sz="17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1700" b="1" dirty="0" smtClean="0">
                <a:solidFill>
                  <a:schemeClr val="bg1">
                    <a:lumMod val="95000"/>
                  </a:schemeClr>
                </a:solidFill>
              </a:rPr>
              <a:t>Universal Queue</a:t>
            </a:r>
          </a:p>
          <a:p>
            <a:pPr algn="ctr"/>
            <a:endParaRPr lang="en-US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Media-specific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Skills-based routing</a:t>
            </a:r>
          </a:p>
          <a:p>
            <a:pPr algn="ctr">
              <a:lnSpc>
                <a:spcPct val="100000"/>
              </a:lnSpc>
              <a:defRPr/>
            </a:pP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5846551" y="1649146"/>
            <a:ext cx="2415397" cy="4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US" sz="1700" b="1" dirty="0">
                <a:solidFill>
                  <a:schemeClr val="bg1"/>
                </a:solidFill>
              </a:rPr>
              <a:t>Contact Center Resources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14781" y="3024600"/>
            <a:ext cx="2109070" cy="592134"/>
            <a:chOff x="6486781" y="2876950"/>
            <a:chExt cx="2109070" cy="650153"/>
          </a:xfrm>
        </p:grpSpPr>
        <p:sp>
          <p:nvSpPr>
            <p:cNvPr id="134" name="AutoShape 41"/>
            <p:cNvSpPr>
              <a:spLocks noChangeArrowheads="1"/>
            </p:cNvSpPr>
            <p:nvPr/>
          </p:nvSpPr>
          <p:spPr bwMode="auto">
            <a:xfrm>
              <a:off x="6486781" y="2876950"/>
              <a:ext cx="2109070" cy="650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Agent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238"/>
            <p:cNvGrpSpPr/>
            <p:nvPr/>
          </p:nvGrpSpPr>
          <p:grpSpPr>
            <a:xfrm>
              <a:off x="6547881" y="2925863"/>
              <a:ext cx="582884" cy="552326"/>
              <a:chOff x="5847363" y="5771484"/>
              <a:chExt cx="852254" cy="843672"/>
            </a:xfrm>
          </p:grpSpPr>
          <p:sp>
            <p:nvSpPr>
              <p:cNvPr id="40" name="Oval 5"/>
              <p:cNvSpPr>
                <a:spLocks noChangeArrowheads="1"/>
              </p:cNvSpPr>
              <p:nvPr/>
            </p:nvSpPr>
            <p:spPr bwMode="auto">
              <a:xfrm>
                <a:off x="5987612" y="6472807"/>
                <a:ext cx="621452" cy="14234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1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7363" y="5794583"/>
                <a:ext cx="852254" cy="749411"/>
              </a:xfrm>
              <a:prstGeom prst="rect">
                <a:avLst/>
              </a:prstGeom>
              <a:noFill/>
            </p:spPr>
          </p:pic>
          <p:pic>
            <p:nvPicPr>
              <p:cNvPr id="43" name="Picture 3" descr="C:\Users\ldicostanzo\Desktop\headse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4064" y="5771484"/>
                <a:ext cx="755000" cy="76807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5999713" y="2345024"/>
            <a:ext cx="2124137" cy="592134"/>
            <a:chOff x="6486781" y="2056467"/>
            <a:chExt cx="2109070" cy="650153"/>
          </a:xfrm>
        </p:grpSpPr>
        <p:sp>
          <p:nvSpPr>
            <p:cNvPr id="127" name="AutoShape 34"/>
            <p:cNvSpPr>
              <a:spLocks noChangeArrowheads="1"/>
            </p:cNvSpPr>
            <p:nvPr/>
          </p:nvSpPr>
          <p:spPr bwMode="auto">
            <a:xfrm>
              <a:off x="6486781" y="2056467"/>
              <a:ext cx="2109070" cy="650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Agent </a:t>
              </a:r>
              <a:br>
                <a:rPr lang="en-US" sz="1400" b="1" dirty="0">
                  <a:solidFill>
                    <a:srgbClr val="000000"/>
                  </a:solidFill>
                </a:rPr>
              </a:br>
              <a:r>
                <a:rPr lang="en-US" sz="1400" b="1" dirty="0">
                  <a:solidFill>
                    <a:srgbClr val="000000"/>
                  </a:solidFill>
                </a:rPr>
                <a:t>Groups</a:t>
              </a:r>
            </a:p>
          </p:txBody>
        </p:sp>
        <p:grpSp>
          <p:nvGrpSpPr>
            <p:cNvPr id="58" name="Group 238"/>
            <p:cNvGrpSpPr/>
            <p:nvPr/>
          </p:nvGrpSpPr>
          <p:grpSpPr>
            <a:xfrm>
              <a:off x="6582964" y="2106558"/>
              <a:ext cx="350694" cy="289561"/>
              <a:chOff x="5847362" y="5771484"/>
              <a:chExt cx="961791" cy="843672"/>
            </a:xfrm>
          </p:grpSpPr>
          <p:sp>
            <p:nvSpPr>
              <p:cNvPr id="67" name="Oval 5"/>
              <p:cNvSpPr>
                <a:spLocks noChangeArrowheads="1"/>
              </p:cNvSpPr>
              <p:nvPr/>
            </p:nvSpPr>
            <p:spPr bwMode="auto">
              <a:xfrm>
                <a:off x="5987612" y="6472807"/>
                <a:ext cx="621452" cy="14234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8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7362" y="5794583"/>
                <a:ext cx="961791" cy="749410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C:\Users\ldicostanzo\Desktop\heads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4063" y="5771484"/>
                <a:ext cx="914195" cy="768074"/>
              </a:xfrm>
              <a:prstGeom prst="rect">
                <a:avLst/>
              </a:prstGeom>
              <a:noFill/>
            </p:spPr>
          </p:pic>
        </p:grpSp>
        <p:grpSp>
          <p:nvGrpSpPr>
            <p:cNvPr id="59" name="Group 238"/>
            <p:cNvGrpSpPr/>
            <p:nvPr/>
          </p:nvGrpSpPr>
          <p:grpSpPr>
            <a:xfrm>
              <a:off x="7007425" y="2272025"/>
              <a:ext cx="350694" cy="289561"/>
              <a:chOff x="5847362" y="5771484"/>
              <a:chExt cx="961791" cy="843672"/>
            </a:xfrm>
          </p:grpSpPr>
          <p:sp>
            <p:nvSpPr>
              <p:cNvPr id="64" name="Oval 5"/>
              <p:cNvSpPr>
                <a:spLocks noChangeArrowheads="1"/>
              </p:cNvSpPr>
              <p:nvPr/>
            </p:nvSpPr>
            <p:spPr bwMode="auto">
              <a:xfrm>
                <a:off x="5987612" y="6472807"/>
                <a:ext cx="621452" cy="14234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5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7362" y="5794583"/>
                <a:ext cx="961791" cy="749410"/>
              </a:xfrm>
              <a:prstGeom prst="rect">
                <a:avLst/>
              </a:prstGeom>
              <a:noFill/>
            </p:spPr>
          </p:pic>
          <p:pic>
            <p:nvPicPr>
              <p:cNvPr id="66" name="Picture 3" descr="C:\Users\ldicostanzo\Desktop\heads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4063" y="5771484"/>
                <a:ext cx="914195" cy="768074"/>
              </a:xfrm>
              <a:prstGeom prst="rect">
                <a:avLst/>
              </a:prstGeom>
              <a:noFill/>
            </p:spPr>
          </p:pic>
        </p:grpSp>
        <p:grpSp>
          <p:nvGrpSpPr>
            <p:cNvPr id="60" name="Group 238"/>
            <p:cNvGrpSpPr/>
            <p:nvPr/>
          </p:nvGrpSpPr>
          <p:grpSpPr>
            <a:xfrm>
              <a:off x="6642336" y="2381543"/>
              <a:ext cx="350694" cy="289561"/>
              <a:chOff x="5847362" y="5771484"/>
              <a:chExt cx="961791" cy="843672"/>
            </a:xfrm>
          </p:grpSpPr>
          <p:sp>
            <p:nvSpPr>
              <p:cNvPr id="61" name="Oval 5"/>
              <p:cNvSpPr>
                <a:spLocks noChangeArrowheads="1"/>
              </p:cNvSpPr>
              <p:nvPr/>
            </p:nvSpPr>
            <p:spPr bwMode="auto">
              <a:xfrm>
                <a:off x="5987612" y="6472807"/>
                <a:ext cx="621452" cy="14234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2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7362" y="5794583"/>
                <a:ext cx="961791" cy="749410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C:\Users\ldicostanzo\Desktop\headse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4063" y="5771484"/>
                <a:ext cx="914195" cy="76807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999714" y="4383752"/>
            <a:ext cx="2109070" cy="592134"/>
            <a:chOff x="6486781" y="4517916"/>
            <a:chExt cx="2109070" cy="650153"/>
          </a:xfrm>
        </p:grpSpPr>
        <p:sp>
          <p:nvSpPr>
            <p:cNvPr id="145" name="AutoShape 52"/>
            <p:cNvSpPr>
              <a:spLocks noChangeArrowheads="1"/>
            </p:cNvSpPr>
            <p:nvPr/>
          </p:nvSpPr>
          <p:spPr bwMode="auto">
            <a:xfrm>
              <a:off x="6486781" y="4517916"/>
              <a:ext cx="2109070" cy="650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Waiting</a:t>
              </a:r>
              <a:r>
                <a:rPr lang="en-US" sz="1400" b="1" dirty="0">
                  <a:solidFill>
                    <a:srgbClr val="000000"/>
                  </a:solidFill>
                </a:rPr>
                <a:t/>
              </a:r>
              <a:br>
                <a:rPr lang="en-US" sz="1400" b="1" dirty="0">
                  <a:solidFill>
                    <a:srgbClr val="000000"/>
                  </a:solidFill>
                </a:rPr>
              </a:br>
              <a:r>
                <a:rPr lang="en-US" sz="1400" b="1" dirty="0">
                  <a:solidFill>
                    <a:srgbClr val="000000"/>
                  </a:solidFill>
                </a:rPr>
                <a:t>Announcements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559569" y="4594069"/>
              <a:ext cx="567019" cy="488484"/>
              <a:chOff x="4754679" y="4507848"/>
              <a:chExt cx="715511" cy="641668"/>
            </a:xfrm>
          </p:grpSpPr>
          <p:grpSp>
            <p:nvGrpSpPr>
              <p:cNvPr id="71" name="Group 186"/>
              <p:cNvGrpSpPr/>
              <p:nvPr/>
            </p:nvGrpSpPr>
            <p:grpSpPr>
              <a:xfrm>
                <a:off x="4754679" y="4507848"/>
                <a:ext cx="715511" cy="641668"/>
                <a:chOff x="7119230" y="6591753"/>
                <a:chExt cx="1022822" cy="1102664"/>
              </a:xfrm>
            </p:grpSpPr>
            <p:sp>
              <p:nvSpPr>
                <p:cNvPr id="73" name="Oval 5"/>
                <p:cNvSpPr>
                  <a:spLocks noChangeArrowheads="1"/>
                </p:cNvSpPr>
                <p:nvPr/>
              </p:nvSpPr>
              <p:spPr bwMode="auto">
                <a:xfrm>
                  <a:off x="7276557" y="7534734"/>
                  <a:ext cx="697125" cy="1596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96000"/>
                      </a:srgbClr>
                    </a:gs>
                    <a:gs pos="100000">
                      <a:srgbClr val="00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</a:endParaRPr>
                </a:p>
              </p:txBody>
            </p:sp>
            <p:pic>
              <p:nvPicPr>
                <p:cNvPr id="74" name="Picture 2" descr="C:\Users\ldicostanzo\Desktop\Icon.png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19230" y="6591753"/>
                  <a:ext cx="1022822" cy="102282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838" y="4658123"/>
                <a:ext cx="415883" cy="2960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999714" y="3704176"/>
            <a:ext cx="2109070" cy="592134"/>
            <a:chOff x="6486781" y="3697433"/>
            <a:chExt cx="2109070" cy="650153"/>
          </a:xfrm>
        </p:grpSpPr>
        <p:sp>
          <p:nvSpPr>
            <p:cNvPr id="141" name="AutoShape 48"/>
            <p:cNvSpPr>
              <a:spLocks noChangeArrowheads="1"/>
            </p:cNvSpPr>
            <p:nvPr/>
          </p:nvSpPr>
          <p:spPr bwMode="auto">
            <a:xfrm>
              <a:off x="6486781" y="3697433"/>
              <a:ext cx="2109070" cy="650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External</a:t>
              </a:r>
              <a:br>
                <a:rPr lang="en-US" sz="1400" b="1" dirty="0">
                  <a:solidFill>
                    <a:srgbClr val="000000"/>
                  </a:solidFill>
                </a:rPr>
              </a:br>
              <a:r>
                <a:rPr lang="en-US" sz="1400" b="1" dirty="0">
                  <a:solidFill>
                    <a:srgbClr val="000000"/>
                  </a:solidFill>
                </a:rPr>
                <a:t>Destination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532538" y="3752459"/>
              <a:ext cx="594050" cy="521377"/>
              <a:chOff x="6875847" y="4537269"/>
              <a:chExt cx="599986" cy="584028"/>
            </a:xfrm>
          </p:grpSpPr>
          <p:sp>
            <p:nvSpPr>
              <p:cNvPr id="76" name="Oval 5"/>
              <p:cNvSpPr>
                <a:spLocks noChangeArrowheads="1"/>
              </p:cNvSpPr>
              <p:nvPr/>
            </p:nvSpPr>
            <p:spPr bwMode="auto">
              <a:xfrm>
                <a:off x="6972333" y="5041816"/>
                <a:ext cx="427540" cy="7948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77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5847" y="4537269"/>
                <a:ext cx="599986" cy="544289"/>
              </a:xfrm>
              <a:prstGeom prst="rect">
                <a:avLst/>
              </a:prstGeom>
              <a:noFill/>
            </p:spPr>
          </p:pic>
          <p:grpSp>
            <p:nvGrpSpPr>
              <p:cNvPr id="78" name="Group 399"/>
              <p:cNvGrpSpPr/>
              <p:nvPr/>
            </p:nvGrpSpPr>
            <p:grpSpPr>
              <a:xfrm>
                <a:off x="6982855" y="4634224"/>
                <a:ext cx="417018" cy="383740"/>
                <a:chOff x="3117742" y="1455334"/>
                <a:chExt cx="275968" cy="282939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3117742" y="1462305"/>
                  <a:ext cx="275968" cy="2759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0000">
                        <a:gamma/>
                        <a:shade val="66667"/>
                        <a:invGamma/>
                      </a:srgbClr>
                    </a:gs>
                    <a:gs pos="100000">
                      <a:srgbClr val="CC0000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B9070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5400" kern="0" baseline="-25000">
                    <a:solidFill>
                      <a:sysClr val="windowText" lastClr="000000"/>
                    </a:solidFill>
                    <a:latin typeface="Arial"/>
                    <a:ea typeface="ＭＳ Ｐゴシック" pitchFamily="34" charset="-128"/>
                  </a:endParaRPr>
                </a:p>
              </p:txBody>
            </p:sp>
            <p:sp>
              <p:nvSpPr>
                <p:cNvPr id="80" name="Freeform 15"/>
                <p:cNvSpPr>
                  <a:spLocks/>
                </p:cNvSpPr>
                <p:nvPr/>
              </p:nvSpPr>
              <p:spPr bwMode="auto">
                <a:xfrm>
                  <a:off x="3160032" y="1455334"/>
                  <a:ext cx="164006" cy="207999"/>
                </a:xfrm>
                <a:custGeom>
                  <a:avLst/>
                  <a:gdLst>
                    <a:gd name="T0" fmla="*/ 580 w 385"/>
                    <a:gd name="T1" fmla="*/ 682 h 488"/>
                    <a:gd name="T2" fmla="*/ 485 w 385"/>
                    <a:gd name="T3" fmla="*/ 544 h 488"/>
                    <a:gd name="T4" fmla="*/ 413 w 385"/>
                    <a:gd name="T5" fmla="*/ 541 h 488"/>
                    <a:gd name="T6" fmla="*/ 344 w 385"/>
                    <a:gd name="T7" fmla="*/ 541 h 488"/>
                    <a:gd name="T8" fmla="*/ 258 w 385"/>
                    <a:gd name="T9" fmla="*/ 443 h 488"/>
                    <a:gd name="T10" fmla="*/ 197 w 385"/>
                    <a:gd name="T11" fmla="*/ 329 h 488"/>
                    <a:gd name="T12" fmla="*/ 221 w 385"/>
                    <a:gd name="T13" fmla="*/ 264 h 488"/>
                    <a:gd name="T14" fmla="*/ 243 w 385"/>
                    <a:gd name="T15" fmla="*/ 196 h 488"/>
                    <a:gd name="T16" fmla="*/ 147 w 385"/>
                    <a:gd name="T17" fmla="*/ 58 h 488"/>
                    <a:gd name="T18" fmla="*/ 6 w 385"/>
                    <a:gd name="T19" fmla="*/ 207 h 488"/>
                    <a:gd name="T20" fmla="*/ 163 w 385"/>
                    <a:gd name="T21" fmla="*/ 509 h 488"/>
                    <a:gd name="T22" fmla="*/ 392 w 385"/>
                    <a:gd name="T23" fmla="*/ 762 h 488"/>
                    <a:gd name="T24" fmla="*/ 580 w 385"/>
                    <a:gd name="T25" fmla="*/ 682 h 4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85" h="488">
                      <a:moveTo>
                        <a:pt x="360" y="423"/>
                      </a:moveTo>
                      <a:cubicBezTo>
                        <a:pt x="340" y="393"/>
                        <a:pt x="321" y="367"/>
                        <a:pt x="301" y="337"/>
                      </a:cubicBezTo>
                      <a:cubicBezTo>
                        <a:pt x="290" y="322"/>
                        <a:pt x="274" y="323"/>
                        <a:pt x="256" y="335"/>
                      </a:cubicBezTo>
                      <a:cubicBezTo>
                        <a:pt x="238" y="347"/>
                        <a:pt x="221" y="340"/>
                        <a:pt x="213" y="335"/>
                      </a:cubicBezTo>
                      <a:cubicBezTo>
                        <a:pt x="204" y="329"/>
                        <a:pt x="187" y="313"/>
                        <a:pt x="160" y="275"/>
                      </a:cubicBezTo>
                      <a:cubicBezTo>
                        <a:pt x="133" y="236"/>
                        <a:pt x="124" y="215"/>
                        <a:pt x="122" y="204"/>
                      </a:cubicBezTo>
                      <a:cubicBezTo>
                        <a:pt x="120" y="195"/>
                        <a:pt x="119" y="176"/>
                        <a:pt x="137" y="164"/>
                      </a:cubicBezTo>
                      <a:cubicBezTo>
                        <a:pt x="155" y="151"/>
                        <a:pt x="161" y="137"/>
                        <a:pt x="150" y="121"/>
                      </a:cubicBezTo>
                      <a:cubicBezTo>
                        <a:pt x="130" y="92"/>
                        <a:pt x="112" y="66"/>
                        <a:pt x="91" y="36"/>
                      </a:cubicBezTo>
                      <a:cubicBezTo>
                        <a:pt x="66" y="0"/>
                        <a:pt x="0" y="92"/>
                        <a:pt x="4" y="128"/>
                      </a:cubicBezTo>
                      <a:cubicBezTo>
                        <a:pt x="6" y="152"/>
                        <a:pt x="43" y="232"/>
                        <a:pt x="101" y="316"/>
                      </a:cubicBezTo>
                      <a:cubicBezTo>
                        <a:pt x="159" y="400"/>
                        <a:pt x="222" y="462"/>
                        <a:pt x="243" y="472"/>
                      </a:cubicBezTo>
                      <a:cubicBezTo>
                        <a:pt x="276" y="488"/>
                        <a:pt x="385" y="459"/>
                        <a:pt x="360" y="42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5995749" y="5063328"/>
            <a:ext cx="2109070" cy="592134"/>
            <a:chOff x="6486781" y="5275079"/>
            <a:chExt cx="2109070" cy="650153"/>
          </a:xfrm>
        </p:grpSpPr>
        <p:sp>
          <p:nvSpPr>
            <p:cNvPr id="32" name="AutoShape 52"/>
            <p:cNvSpPr>
              <a:spLocks noChangeArrowheads="1"/>
            </p:cNvSpPr>
            <p:nvPr/>
          </p:nvSpPr>
          <p:spPr bwMode="auto">
            <a:xfrm>
              <a:off x="6486781" y="5275079"/>
              <a:ext cx="2109070" cy="650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IVR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81" name="Group 186"/>
            <p:cNvGrpSpPr/>
            <p:nvPr/>
          </p:nvGrpSpPr>
          <p:grpSpPr>
            <a:xfrm>
              <a:off x="6536362" y="5329550"/>
              <a:ext cx="613433" cy="541209"/>
              <a:chOff x="7119230" y="6591753"/>
              <a:chExt cx="1022822" cy="1102664"/>
            </a:xfrm>
          </p:grpSpPr>
          <p:sp>
            <p:nvSpPr>
              <p:cNvPr id="82" name="Oval 5"/>
              <p:cNvSpPr>
                <a:spLocks noChangeArrowheads="1"/>
              </p:cNvSpPr>
              <p:nvPr/>
            </p:nvSpPr>
            <p:spPr bwMode="auto">
              <a:xfrm>
                <a:off x="7276557" y="7534734"/>
                <a:ext cx="697125" cy="15968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3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9230" y="6591753"/>
                <a:ext cx="1022822" cy="1022823"/>
              </a:xfrm>
              <a:prstGeom prst="rect">
                <a:avLst/>
              </a:prstGeom>
              <a:noFill/>
            </p:spPr>
          </p:pic>
          <p:pic>
            <p:nvPicPr>
              <p:cNvPr id="84" name="Picture 6" descr="C:\Users\ldicostanzo\Desktop\computer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1452" y="6754205"/>
                <a:ext cx="632263" cy="65584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995749" y="5751465"/>
            <a:ext cx="2109070" cy="592134"/>
            <a:chOff x="6557828" y="5506817"/>
            <a:chExt cx="2109070" cy="592134"/>
          </a:xfrm>
        </p:grpSpPr>
        <p:grpSp>
          <p:nvGrpSpPr>
            <p:cNvPr id="86" name="Group 85"/>
            <p:cNvGrpSpPr/>
            <p:nvPr/>
          </p:nvGrpSpPr>
          <p:grpSpPr>
            <a:xfrm>
              <a:off x="6557828" y="5506817"/>
              <a:ext cx="2109070" cy="592134"/>
              <a:chOff x="6486781" y="5275079"/>
              <a:chExt cx="2109070" cy="650153"/>
            </a:xfrm>
          </p:grpSpPr>
          <p:sp>
            <p:nvSpPr>
              <p:cNvPr id="87" name="AutoShape 52"/>
              <p:cNvSpPr>
                <a:spLocks noChangeArrowheads="1"/>
              </p:cNvSpPr>
              <p:nvPr/>
            </p:nvSpPr>
            <p:spPr bwMode="auto">
              <a:xfrm>
                <a:off x="6486781" y="5275079"/>
                <a:ext cx="2109070" cy="65015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rgbClr val="000000"/>
                    </a:solidFill>
                  </a:rPr>
                  <a:t>Outbound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rgbClr val="000000"/>
                    </a:solidFill>
                  </a:rPr>
                  <a:t>Dialer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Oval 5"/>
              <p:cNvSpPr>
                <a:spLocks noChangeArrowheads="1"/>
              </p:cNvSpPr>
              <p:nvPr/>
            </p:nvSpPr>
            <p:spPr bwMode="auto">
              <a:xfrm>
                <a:off x="6630722" y="5792359"/>
                <a:ext cx="418098" cy="78375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96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12029" y="5530878"/>
              <a:ext cx="613433" cy="457222"/>
              <a:chOff x="4148426" y="5692547"/>
              <a:chExt cx="613433" cy="457222"/>
            </a:xfrm>
          </p:grpSpPr>
          <p:pic>
            <p:nvPicPr>
              <p:cNvPr id="92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8426" y="5692547"/>
                <a:ext cx="613433" cy="457222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884" y="5781197"/>
                <a:ext cx="281026" cy="279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939716" y="2369627"/>
            <a:ext cx="1800953" cy="3765856"/>
            <a:chOff x="944030" y="2190745"/>
            <a:chExt cx="1800953" cy="3765856"/>
          </a:xfrm>
        </p:grpSpPr>
        <p:sp>
          <p:nvSpPr>
            <p:cNvPr id="181" name="AutoShape 34"/>
            <p:cNvSpPr>
              <a:spLocks noChangeArrowheads="1"/>
            </p:cNvSpPr>
            <p:nvPr/>
          </p:nvSpPr>
          <p:spPr bwMode="auto">
            <a:xfrm>
              <a:off x="944030" y="2984176"/>
              <a:ext cx="1772040" cy="59213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Email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1975" y="3030812"/>
              <a:ext cx="607313" cy="490738"/>
              <a:chOff x="1024183" y="3039161"/>
              <a:chExt cx="607313" cy="490738"/>
            </a:xfrm>
          </p:grpSpPr>
          <p:pic>
            <p:nvPicPr>
              <p:cNvPr id="196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183" y="3039161"/>
                <a:ext cx="607313" cy="490738"/>
              </a:xfrm>
              <a:prstGeom prst="rect">
                <a:avLst/>
              </a:prstGeom>
              <a:noFill/>
            </p:spPr>
          </p:pic>
          <p:sp>
            <p:nvSpPr>
              <p:cNvPr id="131" name="Freeform 22"/>
              <p:cNvSpPr>
                <a:spLocks/>
              </p:cNvSpPr>
              <p:nvPr/>
            </p:nvSpPr>
            <p:spPr bwMode="auto">
              <a:xfrm>
                <a:off x="1173347" y="3176715"/>
                <a:ext cx="308984" cy="132294"/>
              </a:xfrm>
              <a:custGeom>
                <a:avLst/>
                <a:gdLst>
                  <a:gd name="T0" fmla="*/ 78 w 504"/>
                  <a:gd name="T1" fmla="*/ 65 h 203"/>
                  <a:gd name="T2" fmla="*/ 100 w 504"/>
                  <a:gd name="T3" fmla="*/ 79 h 203"/>
                  <a:gd name="T4" fmla="*/ 122 w 504"/>
                  <a:gd name="T5" fmla="*/ 65 h 203"/>
                  <a:gd name="T6" fmla="*/ 130 w 504"/>
                  <a:gd name="T7" fmla="*/ 61 h 203"/>
                  <a:gd name="T8" fmla="*/ 201 w 504"/>
                  <a:gd name="T9" fmla="*/ 14 h 203"/>
                  <a:gd name="T10" fmla="*/ 201 w 504"/>
                  <a:gd name="T11" fmla="*/ 14 h 203"/>
                  <a:gd name="T12" fmla="*/ 189 w 504"/>
                  <a:gd name="T13" fmla="*/ 0 h 203"/>
                  <a:gd name="T14" fmla="*/ 13 w 504"/>
                  <a:gd name="T15" fmla="*/ 0 h 203"/>
                  <a:gd name="T16" fmla="*/ 0 w 504"/>
                  <a:gd name="T17" fmla="*/ 14 h 203"/>
                  <a:gd name="T18" fmla="*/ 0 w 504"/>
                  <a:gd name="T19" fmla="*/ 14 h 203"/>
                  <a:gd name="T20" fmla="*/ 71 w 504"/>
                  <a:gd name="T21" fmla="*/ 61 h 203"/>
                  <a:gd name="T22" fmla="*/ 78 w 504"/>
                  <a:gd name="T23" fmla="*/ 65 h 2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4" h="203">
                    <a:moveTo>
                      <a:pt x="197" y="167"/>
                    </a:moveTo>
                    <a:cubicBezTo>
                      <a:pt x="252" y="203"/>
                      <a:pt x="252" y="203"/>
                      <a:pt x="252" y="203"/>
                    </a:cubicBezTo>
                    <a:cubicBezTo>
                      <a:pt x="307" y="167"/>
                      <a:pt x="307" y="167"/>
                      <a:pt x="307" y="167"/>
                    </a:cubicBezTo>
                    <a:cubicBezTo>
                      <a:pt x="326" y="155"/>
                      <a:pt x="326" y="155"/>
                      <a:pt x="326" y="155"/>
                    </a:cubicBezTo>
                    <a:cubicBezTo>
                      <a:pt x="504" y="37"/>
                      <a:pt x="504" y="37"/>
                      <a:pt x="504" y="37"/>
                    </a:cubicBezTo>
                    <a:cubicBezTo>
                      <a:pt x="504" y="36"/>
                      <a:pt x="504" y="36"/>
                      <a:pt x="504" y="36"/>
                    </a:cubicBezTo>
                    <a:cubicBezTo>
                      <a:pt x="504" y="16"/>
                      <a:pt x="491" y="0"/>
                      <a:pt x="47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79" y="155"/>
                      <a:pt x="179" y="155"/>
                      <a:pt x="179" y="155"/>
                    </a:cubicBezTo>
                    <a:lnTo>
                      <a:pt x="197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23"/>
              <p:cNvSpPr>
                <a:spLocks/>
              </p:cNvSpPr>
              <p:nvPr/>
            </p:nvSpPr>
            <p:spPr bwMode="auto">
              <a:xfrm>
                <a:off x="1170567" y="3215258"/>
                <a:ext cx="99108" cy="138544"/>
              </a:xfrm>
              <a:custGeom>
                <a:avLst/>
                <a:gdLst>
                  <a:gd name="T0" fmla="*/ 0 w 380"/>
                  <a:gd name="T1" fmla="*/ 0 h 500"/>
                  <a:gd name="T2" fmla="*/ 0 w 380"/>
                  <a:gd name="T3" fmla="*/ 35 h 500"/>
                  <a:gd name="T4" fmla="*/ 27 w 380"/>
                  <a:gd name="T5" fmla="*/ 18 h 500"/>
                  <a:gd name="T6" fmla="*/ 0 w 380"/>
                  <a:gd name="T7" fmla="*/ 0 h 5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0" h="500">
                    <a:moveTo>
                      <a:pt x="0" y="0"/>
                    </a:moveTo>
                    <a:lnTo>
                      <a:pt x="0" y="500"/>
                    </a:lnTo>
                    <a:lnTo>
                      <a:pt x="38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24"/>
              <p:cNvSpPr>
                <a:spLocks/>
              </p:cNvSpPr>
              <p:nvPr/>
            </p:nvSpPr>
            <p:spPr bwMode="auto">
              <a:xfrm>
                <a:off x="1173347" y="3288592"/>
                <a:ext cx="308984" cy="106252"/>
              </a:xfrm>
              <a:custGeom>
                <a:avLst/>
                <a:gdLst>
                  <a:gd name="T0" fmla="*/ 103 w 504"/>
                  <a:gd name="T1" fmla="*/ 18 h 162"/>
                  <a:gd name="T2" fmla="*/ 98 w 504"/>
                  <a:gd name="T3" fmla="*/ 18 h 162"/>
                  <a:gd name="T4" fmla="*/ 71 w 504"/>
                  <a:gd name="T5" fmla="*/ 0 h 162"/>
                  <a:gd name="T6" fmla="*/ 0 w 504"/>
                  <a:gd name="T7" fmla="*/ 47 h 162"/>
                  <a:gd name="T8" fmla="*/ 0 w 504"/>
                  <a:gd name="T9" fmla="*/ 50 h 162"/>
                  <a:gd name="T10" fmla="*/ 13 w 504"/>
                  <a:gd name="T11" fmla="*/ 64 h 162"/>
                  <a:gd name="T12" fmla="*/ 189 w 504"/>
                  <a:gd name="T13" fmla="*/ 64 h 162"/>
                  <a:gd name="T14" fmla="*/ 201 w 504"/>
                  <a:gd name="T15" fmla="*/ 50 h 162"/>
                  <a:gd name="T16" fmla="*/ 201 w 504"/>
                  <a:gd name="T17" fmla="*/ 47 h 162"/>
                  <a:gd name="T18" fmla="*/ 130 w 504"/>
                  <a:gd name="T19" fmla="*/ 0 h 162"/>
                  <a:gd name="T20" fmla="*/ 103 w 504"/>
                  <a:gd name="T21" fmla="*/ 18 h 1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4" h="162">
                    <a:moveTo>
                      <a:pt x="258" y="45"/>
                    </a:moveTo>
                    <a:cubicBezTo>
                      <a:pt x="247" y="45"/>
                      <a:pt x="247" y="45"/>
                      <a:pt x="247" y="45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6"/>
                      <a:pt x="14" y="162"/>
                      <a:pt x="31" y="162"/>
                    </a:cubicBezTo>
                    <a:cubicBezTo>
                      <a:pt x="474" y="162"/>
                      <a:pt x="474" y="162"/>
                      <a:pt x="474" y="162"/>
                    </a:cubicBezTo>
                    <a:cubicBezTo>
                      <a:pt x="491" y="162"/>
                      <a:pt x="504" y="146"/>
                      <a:pt x="504" y="126"/>
                    </a:cubicBezTo>
                    <a:cubicBezTo>
                      <a:pt x="504" y="118"/>
                      <a:pt x="504" y="118"/>
                      <a:pt x="504" y="118"/>
                    </a:cubicBezTo>
                    <a:cubicBezTo>
                      <a:pt x="326" y="0"/>
                      <a:pt x="326" y="0"/>
                      <a:pt x="326" y="0"/>
                    </a:cubicBezTo>
                    <a:lnTo>
                      <a:pt x="258" y="4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25"/>
              <p:cNvSpPr>
                <a:spLocks/>
              </p:cNvSpPr>
              <p:nvPr/>
            </p:nvSpPr>
            <p:spPr bwMode="auto">
              <a:xfrm>
                <a:off x="1384193" y="3217862"/>
                <a:ext cx="98137" cy="133336"/>
              </a:xfrm>
              <a:custGeom>
                <a:avLst/>
                <a:gdLst>
                  <a:gd name="T0" fmla="*/ 27 w 378"/>
                  <a:gd name="T1" fmla="*/ 35 h 500"/>
                  <a:gd name="T2" fmla="*/ 27 w 378"/>
                  <a:gd name="T3" fmla="*/ 0 h 500"/>
                  <a:gd name="T4" fmla="*/ 0 w 378"/>
                  <a:gd name="T5" fmla="*/ 18 h 500"/>
                  <a:gd name="T6" fmla="*/ 27 w 378"/>
                  <a:gd name="T7" fmla="*/ 35 h 5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8" h="500">
                    <a:moveTo>
                      <a:pt x="378" y="500"/>
                    </a:moveTo>
                    <a:lnTo>
                      <a:pt x="378" y="0"/>
                    </a:lnTo>
                    <a:lnTo>
                      <a:pt x="0" y="250"/>
                    </a:lnTo>
                    <a:lnTo>
                      <a:pt x="378" y="5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4" name="AutoShape 34"/>
            <p:cNvSpPr>
              <a:spLocks noChangeArrowheads="1"/>
            </p:cNvSpPr>
            <p:nvPr/>
          </p:nvSpPr>
          <p:spPr bwMode="auto">
            <a:xfrm>
              <a:off x="972943" y="4571038"/>
              <a:ext cx="1772040" cy="59213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Web Chat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Call Back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18606" y="4644316"/>
              <a:ext cx="594050" cy="442540"/>
              <a:chOff x="3725499" y="5255310"/>
              <a:chExt cx="594050" cy="442540"/>
            </a:xfrm>
          </p:grpSpPr>
          <p:pic>
            <p:nvPicPr>
              <p:cNvPr id="202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5499" y="5255310"/>
                <a:ext cx="594050" cy="442540"/>
              </a:xfrm>
              <a:prstGeom prst="rect">
                <a:avLst/>
              </a:prstGeom>
              <a:noFill/>
            </p:spPr>
          </p:pic>
          <p:sp>
            <p:nvSpPr>
              <p:cNvPr id="126" name="Freeform 18"/>
              <p:cNvSpPr>
                <a:spLocks noEditPoints="1"/>
              </p:cNvSpPr>
              <p:nvPr/>
            </p:nvSpPr>
            <p:spPr bwMode="auto">
              <a:xfrm>
                <a:off x="3848534" y="5352460"/>
                <a:ext cx="308755" cy="248239"/>
              </a:xfrm>
              <a:custGeom>
                <a:avLst/>
                <a:gdLst>
                  <a:gd name="T0" fmla="*/ 495 w 712"/>
                  <a:gd name="T1" fmla="*/ 68 h 552"/>
                  <a:gd name="T2" fmla="*/ 440 w 712"/>
                  <a:gd name="T3" fmla="*/ 19 h 552"/>
                  <a:gd name="T4" fmla="*/ 356 w 712"/>
                  <a:gd name="T5" fmla="*/ 0 h 552"/>
                  <a:gd name="T6" fmla="*/ 250 w 712"/>
                  <a:gd name="T7" fmla="*/ 33 h 552"/>
                  <a:gd name="T8" fmla="*/ 217 w 712"/>
                  <a:gd name="T9" fmla="*/ 68 h 552"/>
                  <a:gd name="T10" fmla="*/ 210 w 712"/>
                  <a:gd name="T11" fmla="*/ 83 h 552"/>
                  <a:gd name="T12" fmla="*/ 162 w 712"/>
                  <a:gd name="T13" fmla="*/ 79 h 552"/>
                  <a:gd name="T14" fmla="*/ 0 w 712"/>
                  <a:gd name="T15" fmla="*/ 198 h 552"/>
                  <a:gd name="T16" fmla="*/ 131 w 712"/>
                  <a:gd name="T17" fmla="*/ 315 h 552"/>
                  <a:gd name="T18" fmla="*/ 95 w 712"/>
                  <a:gd name="T19" fmla="*/ 380 h 552"/>
                  <a:gd name="T20" fmla="*/ 193 w 712"/>
                  <a:gd name="T21" fmla="*/ 315 h 552"/>
                  <a:gd name="T22" fmla="*/ 322 w 712"/>
                  <a:gd name="T23" fmla="*/ 223 h 552"/>
                  <a:gd name="T24" fmla="*/ 323 w 712"/>
                  <a:gd name="T25" fmla="*/ 223 h 552"/>
                  <a:gd name="T26" fmla="*/ 367 w 712"/>
                  <a:gd name="T27" fmla="*/ 271 h 552"/>
                  <a:gd name="T28" fmla="*/ 407 w 712"/>
                  <a:gd name="T29" fmla="*/ 281 h 552"/>
                  <a:gd name="T30" fmla="*/ 417 w 712"/>
                  <a:gd name="T31" fmla="*/ 281 h 552"/>
                  <a:gd name="T32" fmla="*/ 436 w 712"/>
                  <a:gd name="T33" fmla="*/ 277 h 552"/>
                  <a:gd name="T34" fmla="*/ 420 w 712"/>
                  <a:gd name="T35" fmla="*/ 266 h 552"/>
                  <a:gd name="T36" fmla="*/ 397 w 712"/>
                  <a:gd name="T37" fmla="*/ 241 h 552"/>
                  <a:gd name="T38" fmla="*/ 392 w 712"/>
                  <a:gd name="T39" fmla="*/ 223 h 552"/>
                  <a:gd name="T40" fmla="*/ 472 w 712"/>
                  <a:gd name="T41" fmla="*/ 187 h 552"/>
                  <a:gd name="T42" fmla="*/ 497 w 712"/>
                  <a:gd name="T43" fmla="*/ 153 h 552"/>
                  <a:gd name="T44" fmla="*/ 507 w 712"/>
                  <a:gd name="T45" fmla="*/ 114 h 552"/>
                  <a:gd name="T46" fmla="*/ 495 w 712"/>
                  <a:gd name="T47" fmla="*/ 68 h 552"/>
                  <a:gd name="T48" fmla="*/ 482 w 712"/>
                  <a:gd name="T49" fmla="*/ 146 h 552"/>
                  <a:gd name="T50" fmla="*/ 445 w 712"/>
                  <a:gd name="T51" fmla="*/ 186 h 552"/>
                  <a:gd name="T52" fmla="*/ 382 w 712"/>
                  <a:gd name="T53" fmla="*/ 207 h 552"/>
                  <a:gd name="T54" fmla="*/ 376 w 712"/>
                  <a:gd name="T55" fmla="*/ 209 h 552"/>
                  <a:gd name="T56" fmla="*/ 375 w 712"/>
                  <a:gd name="T57" fmla="*/ 215 h 552"/>
                  <a:gd name="T58" fmla="*/ 375 w 712"/>
                  <a:gd name="T59" fmla="*/ 222 h 552"/>
                  <a:gd name="T60" fmla="*/ 382 w 712"/>
                  <a:gd name="T61" fmla="*/ 249 h 552"/>
                  <a:gd name="T62" fmla="*/ 392 w 712"/>
                  <a:gd name="T63" fmla="*/ 263 h 552"/>
                  <a:gd name="T64" fmla="*/ 376 w 712"/>
                  <a:gd name="T65" fmla="*/ 256 h 552"/>
                  <a:gd name="T66" fmla="*/ 337 w 712"/>
                  <a:gd name="T67" fmla="*/ 212 h 552"/>
                  <a:gd name="T68" fmla="*/ 335 w 712"/>
                  <a:gd name="T69" fmla="*/ 208 h 552"/>
                  <a:gd name="T70" fmla="*/ 331 w 712"/>
                  <a:gd name="T71" fmla="*/ 208 h 552"/>
                  <a:gd name="T72" fmla="*/ 325 w 712"/>
                  <a:gd name="T73" fmla="*/ 206 h 552"/>
                  <a:gd name="T74" fmla="*/ 325 w 712"/>
                  <a:gd name="T75" fmla="*/ 198 h 552"/>
                  <a:gd name="T76" fmla="*/ 226 w 712"/>
                  <a:gd name="T77" fmla="*/ 88 h 552"/>
                  <a:gd name="T78" fmla="*/ 232 w 712"/>
                  <a:gd name="T79" fmla="*/ 77 h 552"/>
                  <a:gd name="T80" fmla="*/ 280 w 712"/>
                  <a:gd name="T81" fmla="*/ 34 h 552"/>
                  <a:gd name="T82" fmla="*/ 356 w 712"/>
                  <a:gd name="T83" fmla="*/ 17 h 552"/>
                  <a:gd name="T84" fmla="*/ 452 w 712"/>
                  <a:gd name="T85" fmla="*/ 46 h 552"/>
                  <a:gd name="T86" fmla="*/ 480 w 712"/>
                  <a:gd name="T87" fmla="*/ 77 h 552"/>
                  <a:gd name="T88" fmla="*/ 490 w 712"/>
                  <a:gd name="T89" fmla="*/ 114 h 552"/>
                  <a:gd name="T90" fmla="*/ 482 w 712"/>
                  <a:gd name="T91" fmla="*/ 146 h 5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12" h="552">
                    <a:moveTo>
                      <a:pt x="695" y="96"/>
                    </a:moveTo>
                    <a:cubicBezTo>
                      <a:pt x="678" y="67"/>
                      <a:pt x="651" y="44"/>
                      <a:pt x="617" y="27"/>
                    </a:cubicBezTo>
                    <a:cubicBezTo>
                      <a:pt x="583" y="10"/>
                      <a:pt x="543" y="0"/>
                      <a:pt x="500" y="0"/>
                    </a:cubicBezTo>
                    <a:cubicBezTo>
                      <a:pt x="442" y="0"/>
                      <a:pt x="390" y="17"/>
                      <a:pt x="351" y="46"/>
                    </a:cubicBezTo>
                    <a:cubicBezTo>
                      <a:pt x="332" y="60"/>
                      <a:pt x="316" y="77"/>
                      <a:pt x="305" y="96"/>
                    </a:cubicBezTo>
                    <a:cubicBezTo>
                      <a:pt x="301" y="103"/>
                      <a:pt x="298" y="111"/>
                      <a:pt x="295" y="118"/>
                    </a:cubicBezTo>
                    <a:cubicBezTo>
                      <a:pt x="274" y="114"/>
                      <a:pt x="252" y="111"/>
                      <a:pt x="228" y="111"/>
                    </a:cubicBezTo>
                    <a:cubicBezTo>
                      <a:pt x="102" y="111"/>
                      <a:pt x="0" y="186"/>
                      <a:pt x="0" y="279"/>
                    </a:cubicBezTo>
                    <a:cubicBezTo>
                      <a:pt x="0" y="361"/>
                      <a:pt x="80" y="429"/>
                      <a:pt x="184" y="444"/>
                    </a:cubicBezTo>
                    <a:cubicBezTo>
                      <a:pt x="187" y="466"/>
                      <a:pt x="181" y="500"/>
                      <a:pt x="134" y="535"/>
                    </a:cubicBezTo>
                    <a:cubicBezTo>
                      <a:pt x="134" y="535"/>
                      <a:pt x="219" y="552"/>
                      <a:pt x="271" y="444"/>
                    </a:cubicBezTo>
                    <a:cubicBezTo>
                      <a:pt x="361" y="431"/>
                      <a:pt x="432" y="380"/>
                      <a:pt x="451" y="315"/>
                    </a:cubicBezTo>
                    <a:cubicBezTo>
                      <a:pt x="452" y="315"/>
                      <a:pt x="453" y="315"/>
                      <a:pt x="454" y="315"/>
                    </a:cubicBezTo>
                    <a:cubicBezTo>
                      <a:pt x="472" y="350"/>
                      <a:pt x="494" y="371"/>
                      <a:pt x="515" y="382"/>
                    </a:cubicBezTo>
                    <a:cubicBezTo>
                      <a:pt x="538" y="395"/>
                      <a:pt x="558" y="397"/>
                      <a:pt x="571" y="397"/>
                    </a:cubicBezTo>
                    <a:cubicBezTo>
                      <a:pt x="579" y="397"/>
                      <a:pt x="585" y="396"/>
                      <a:pt x="585" y="396"/>
                    </a:cubicBezTo>
                    <a:cubicBezTo>
                      <a:pt x="612" y="391"/>
                      <a:pt x="612" y="391"/>
                      <a:pt x="612" y="391"/>
                    </a:cubicBezTo>
                    <a:cubicBezTo>
                      <a:pt x="590" y="375"/>
                      <a:pt x="590" y="375"/>
                      <a:pt x="590" y="375"/>
                    </a:cubicBezTo>
                    <a:cubicBezTo>
                      <a:pt x="573" y="362"/>
                      <a:pt x="563" y="350"/>
                      <a:pt x="557" y="340"/>
                    </a:cubicBezTo>
                    <a:cubicBezTo>
                      <a:pt x="552" y="330"/>
                      <a:pt x="550" y="322"/>
                      <a:pt x="550" y="315"/>
                    </a:cubicBezTo>
                    <a:cubicBezTo>
                      <a:pt x="594" y="307"/>
                      <a:pt x="633" y="288"/>
                      <a:pt x="662" y="263"/>
                    </a:cubicBezTo>
                    <a:cubicBezTo>
                      <a:pt x="677" y="249"/>
                      <a:pt x="690" y="234"/>
                      <a:pt x="698" y="216"/>
                    </a:cubicBezTo>
                    <a:cubicBezTo>
                      <a:pt x="707" y="199"/>
                      <a:pt x="712" y="180"/>
                      <a:pt x="712" y="160"/>
                    </a:cubicBezTo>
                    <a:cubicBezTo>
                      <a:pt x="712" y="137"/>
                      <a:pt x="706" y="116"/>
                      <a:pt x="695" y="96"/>
                    </a:cubicBezTo>
                    <a:close/>
                    <a:moveTo>
                      <a:pt x="677" y="205"/>
                    </a:moveTo>
                    <a:cubicBezTo>
                      <a:pt x="666" y="227"/>
                      <a:pt x="648" y="246"/>
                      <a:pt x="624" y="262"/>
                    </a:cubicBezTo>
                    <a:cubicBezTo>
                      <a:pt x="599" y="277"/>
                      <a:pt x="570" y="288"/>
                      <a:pt x="537" y="292"/>
                    </a:cubicBezTo>
                    <a:cubicBezTo>
                      <a:pt x="528" y="294"/>
                      <a:pt x="528" y="294"/>
                      <a:pt x="528" y="294"/>
                    </a:cubicBezTo>
                    <a:cubicBezTo>
                      <a:pt x="526" y="303"/>
                      <a:pt x="526" y="303"/>
                      <a:pt x="526" y="303"/>
                    </a:cubicBezTo>
                    <a:cubicBezTo>
                      <a:pt x="526" y="306"/>
                      <a:pt x="526" y="309"/>
                      <a:pt x="526" y="313"/>
                    </a:cubicBezTo>
                    <a:cubicBezTo>
                      <a:pt x="526" y="324"/>
                      <a:pt x="528" y="337"/>
                      <a:pt x="536" y="351"/>
                    </a:cubicBezTo>
                    <a:cubicBezTo>
                      <a:pt x="540" y="358"/>
                      <a:pt x="544" y="364"/>
                      <a:pt x="550" y="370"/>
                    </a:cubicBezTo>
                    <a:cubicBezTo>
                      <a:pt x="543" y="369"/>
                      <a:pt x="535" y="366"/>
                      <a:pt x="527" y="361"/>
                    </a:cubicBezTo>
                    <a:cubicBezTo>
                      <a:pt x="509" y="351"/>
                      <a:pt x="490" y="333"/>
                      <a:pt x="473" y="299"/>
                    </a:cubicBezTo>
                    <a:cubicBezTo>
                      <a:pt x="470" y="293"/>
                      <a:pt x="470" y="293"/>
                      <a:pt x="470" y="293"/>
                    </a:cubicBezTo>
                    <a:cubicBezTo>
                      <a:pt x="464" y="293"/>
                      <a:pt x="464" y="293"/>
                      <a:pt x="464" y="293"/>
                    </a:cubicBezTo>
                    <a:cubicBezTo>
                      <a:pt x="461" y="292"/>
                      <a:pt x="458" y="292"/>
                      <a:pt x="456" y="291"/>
                    </a:cubicBezTo>
                    <a:cubicBezTo>
                      <a:pt x="456" y="287"/>
                      <a:pt x="456" y="283"/>
                      <a:pt x="456" y="279"/>
                    </a:cubicBezTo>
                    <a:cubicBezTo>
                      <a:pt x="456" y="210"/>
                      <a:pt x="399" y="150"/>
                      <a:pt x="318" y="125"/>
                    </a:cubicBezTo>
                    <a:cubicBezTo>
                      <a:pt x="320" y="119"/>
                      <a:pt x="323" y="114"/>
                      <a:pt x="326" y="108"/>
                    </a:cubicBezTo>
                    <a:cubicBezTo>
                      <a:pt x="340" y="84"/>
                      <a:pt x="363" y="63"/>
                      <a:pt x="393" y="48"/>
                    </a:cubicBezTo>
                    <a:cubicBezTo>
                      <a:pt x="424" y="33"/>
                      <a:pt x="460" y="24"/>
                      <a:pt x="500" y="24"/>
                    </a:cubicBezTo>
                    <a:cubicBezTo>
                      <a:pt x="553" y="24"/>
                      <a:pt x="600" y="40"/>
                      <a:pt x="634" y="65"/>
                    </a:cubicBezTo>
                    <a:cubicBezTo>
                      <a:pt x="651" y="78"/>
                      <a:pt x="665" y="92"/>
                      <a:pt x="674" y="108"/>
                    </a:cubicBezTo>
                    <a:cubicBezTo>
                      <a:pt x="683" y="124"/>
                      <a:pt x="688" y="142"/>
                      <a:pt x="688" y="160"/>
                    </a:cubicBezTo>
                    <a:cubicBezTo>
                      <a:pt x="688" y="176"/>
                      <a:pt x="684" y="191"/>
                      <a:pt x="677" y="20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9" name="AutoShape 34"/>
            <p:cNvSpPr>
              <a:spLocks noChangeArrowheads="1"/>
            </p:cNvSpPr>
            <p:nvPr/>
          </p:nvSpPr>
          <p:spPr bwMode="auto">
            <a:xfrm>
              <a:off x="954044" y="5364467"/>
              <a:ext cx="1772040" cy="59213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Fax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018606" y="5426968"/>
              <a:ext cx="594050" cy="442540"/>
              <a:chOff x="3708522" y="6305879"/>
              <a:chExt cx="594050" cy="442540"/>
            </a:xfrm>
          </p:grpSpPr>
          <p:pic>
            <p:nvPicPr>
              <p:cNvPr id="206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8522" y="6305879"/>
                <a:ext cx="594050" cy="442540"/>
              </a:xfrm>
              <a:prstGeom prst="rect">
                <a:avLst/>
              </a:prstGeom>
              <a:noFill/>
            </p:spPr>
          </p:pic>
          <p:pic>
            <p:nvPicPr>
              <p:cNvPr id="207" name="Picture 206" descr="fax.pn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5183" y="6385922"/>
                <a:ext cx="229366" cy="2293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08" name="AutoShape 34"/>
            <p:cNvSpPr>
              <a:spLocks noChangeArrowheads="1"/>
            </p:cNvSpPr>
            <p:nvPr/>
          </p:nvSpPr>
          <p:spPr bwMode="auto">
            <a:xfrm>
              <a:off x="954044" y="3777607"/>
              <a:ext cx="1772040" cy="59213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SMS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018606" y="3861663"/>
              <a:ext cx="594050" cy="442540"/>
              <a:chOff x="8287884" y="2909972"/>
              <a:chExt cx="594050" cy="442540"/>
            </a:xfrm>
          </p:grpSpPr>
          <p:pic>
            <p:nvPicPr>
              <p:cNvPr id="205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7884" y="2909972"/>
                <a:ext cx="594050" cy="442540"/>
              </a:xfrm>
              <a:prstGeom prst="rect">
                <a:avLst/>
              </a:prstGeom>
              <a:noFill/>
            </p:spPr>
          </p:pic>
          <p:pic>
            <p:nvPicPr>
              <p:cNvPr id="56" name="Picture 55" descr="sms.png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9177" y="2950838"/>
                <a:ext cx="295462" cy="2954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97" name="AutoShape 34"/>
            <p:cNvSpPr>
              <a:spLocks noChangeArrowheads="1"/>
            </p:cNvSpPr>
            <p:nvPr/>
          </p:nvSpPr>
          <p:spPr bwMode="auto">
            <a:xfrm>
              <a:off x="954044" y="2190745"/>
              <a:ext cx="1772040" cy="59213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Voice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18606" y="2248159"/>
              <a:ext cx="594050" cy="442540"/>
              <a:chOff x="1034197" y="2256973"/>
              <a:chExt cx="594050" cy="442540"/>
            </a:xfrm>
          </p:grpSpPr>
          <p:pic>
            <p:nvPicPr>
              <p:cNvPr id="198" name="Picture 2" descr="C:\Users\ldicostanzo\Desktop\Icon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197" y="2256973"/>
                <a:ext cx="594050" cy="442540"/>
              </a:xfrm>
              <a:prstGeom prst="rect">
                <a:avLst/>
              </a:prstGeom>
              <a:noFill/>
            </p:spPr>
          </p:pic>
          <p:pic>
            <p:nvPicPr>
              <p:cNvPr id="195" name="Picture 194" descr="phone.png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9703" y="2350899"/>
                <a:ext cx="259087" cy="2810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646950" y="1611840"/>
            <a:ext cx="2415397" cy="4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Customers and Prospect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85" name="AutoShape 14"/>
          <p:cNvSpPr>
            <a:spLocks noChangeArrowheads="1"/>
          </p:cNvSpPr>
          <p:nvPr/>
        </p:nvSpPr>
        <p:spPr bwMode="auto">
          <a:xfrm>
            <a:off x="821183" y="555170"/>
            <a:ext cx="7440765" cy="824899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Avaya Contact Center Select</a:t>
            </a:r>
          </a:p>
          <a:p>
            <a:pPr lvl="0" algn="ctr"/>
            <a:r>
              <a:rPr lang="en-US" sz="2000" b="1" i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A Multichannel Contact Center</a:t>
            </a:r>
            <a:endParaRPr lang="en-US" sz="2000" b="1" i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3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>
            <a:off x="303072" y="2428950"/>
            <a:ext cx="8470232" cy="420332"/>
          </a:xfrm>
          <a:prstGeom prst="trapezoid">
            <a:avLst>
              <a:gd name="adj" fmla="val 753765"/>
            </a:avLst>
          </a:prstGeom>
          <a:gradFill flip="none" rotWithShape="1">
            <a:gsLst>
              <a:gs pos="0">
                <a:srgbClr val="4B80B6">
                  <a:tint val="66000"/>
                  <a:satMod val="160000"/>
                </a:srgbClr>
              </a:gs>
              <a:gs pos="50000">
                <a:srgbClr val="4B80B6">
                  <a:tint val="44500"/>
                  <a:satMod val="160000"/>
                </a:srgbClr>
              </a:gs>
              <a:gs pos="100000">
                <a:srgbClr val="4B80B6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53834"/>
              </p:ext>
            </p:extLst>
          </p:nvPr>
        </p:nvGraphicFramePr>
        <p:xfrm>
          <a:off x="204181" y="2955567"/>
          <a:ext cx="8674768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8692"/>
                <a:gridCol w="2168692"/>
                <a:gridCol w="2168692"/>
                <a:gridCol w="216869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Inbound/Outbound Calling</a:t>
                      </a:r>
                      <a:endParaRPr lang="en-US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5720" marR="45720" marT="91440" anchor="ctr">
                    <a:lnL w="12700" cmpd="sng">
                      <a:noFill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50000">
                          <a:srgbClr val="610206"/>
                        </a:gs>
                        <a:gs pos="100000">
                          <a:srgbClr val="610206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Email</a:t>
                      </a:r>
                    </a:p>
                  </a:txBody>
                  <a:tcPr marL="45720" marR="45720" marT="91440" anchor="ctr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50000">
                          <a:srgbClr val="610206"/>
                        </a:gs>
                        <a:gs pos="100000">
                          <a:srgbClr val="610206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SMS/Chat</a:t>
                      </a:r>
                    </a:p>
                  </a:txBody>
                  <a:tcPr marL="45720" marR="45720" marT="91440" anchor="ctr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50000">
                          <a:srgbClr val="610206"/>
                        </a:gs>
                        <a:gs pos="100000">
                          <a:srgbClr val="610206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Social Media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</a:p>
                  </a:txBody>
                  <a:tcPr marL="45720" marR="45720" marT="91440" anchor="ctr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50000">
                          <a:srgbClr val="610206"/>
                        </a:gs>
                        <a:gs pos="100000">
                          <a:srgbClr val="610206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ebdings" pitchFamily="18" charset="2"/>
                        <a:buChar char="4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Collections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ebdings" pitchFamily="18" charset="2"/>
                        <a:buChar char="4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Appointment and late payment reminders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ebdings" pitchFamily="18" charset="2"/>
                        <a:buChar char="4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Special offers</a:t>
                      </a:r>
                    </a:p>
                  </a:txBody>
                  <a:tcPr marL="64008" marR="64008" anchorCtr="1">
                    <a:lnL w="12700" cmpd="sng">
                      <a:noFill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Offload non-critical</a:t>
                      </a:r>
                      <a:r>
                        <a:rPr lang="en-US" sz="1600" baseline="0" dirty="0" smtClean="0"/>
                        <a:t> inquiries to email</a:t>
                      </a:r>
                      <a:endParaRPr lang="en-US" sz="1600" dirty="0" smtClean="0"/>
                    </a:p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Templates</a:t>
                      </a:r>
                    </a:p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Keyword</a:t>
                      </a:r>
                      <a:r>
                        <a:rPr lang="en-US" sz="1600" baseline="0" dirty="0" smtClean="0"/>
                        <a:t> routing</a:t>
                      </a:r>
                      <a:endParaRPr lang="en-US" sz="1600" dirty="0" smtClean="0"/>
                    </a:p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Auto responses</a:t>
                      </a:r>
                    </a:p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endParaRPr lang="en-US" sz="1600" dirty="0" smtClean="0"/>
                    </a:p>
                  </a:txBody>
                  <a:tcPr marL="64008" marR="64008" anchorCtr="1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Push </a:t>
                      </a:r>
                      <a:r>
                        <a:rPr lang="en-US" sz="1600" dirty="0" err="1" smtClean="0"/>
                        <a:t>urls</a:t>
                      </a:r>
                      <a:endParaRPr lang="en-US" sz="1600" dirty="0" smtClean="0"/>
                    </a:p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Assist</a:t>
                      </a:r>
                      <a:r>
                        <a:rPr lang="en-US" sz="1600" baseline="0" dirty="0" smtClean="0"/>
                        <a:t> with online shopping</a:t>
                      </a:r>
                      <a:endParaRPr lang="en-US" sz="1600" dirty="0" smtClean="0"/>
                    </a:p>
                    <a:p>
                      <a:pPr marL="228600" lvl="0" indent="-228600">
                        <a:spcBef>
                          <a:spcPts val="600"/>
                        </a:spcBef>
                        <a:buClr>
                          <a:srgbClr val="CC0000"/>
                        </a:buClr>
                        <a:buFont typeface="Webdings" pitchFamily="18" charset="2"/>
                        <a:buChar char="4"/>
                      </a:pPr>
                      <a:r>
                        <a:rPr lang="en-US" sz="1600" dirty="0" smtClean="0"/>
                        <a:t>Product</a:t>
                      </a:r>
                      <a:r>
                        <a:rPr lang="en-US" sz="1600" baseline="0" dirty="0" smtClean="0"/>
                        <a:t> and services support</a:t>
                      </a:r>
                      <a:endParaRPr lang="en-US" sz="1600" dirty="0" smtClean="0"/>
                    </a:p>
                  </a:txBody>
                  <a:tcPr marL="64008" marR="64008" anchorCtr="1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ebdings" pitchFamily="18" charset="2"/>
                        <a:buChar char="4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Automate social response process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ebdings" pitchFamily="18" charset="2"/>
                        <a:buChar char="4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Best resource matching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Tx/>
                        <a:buFont typeface="Webdings" pitchFamily="18" charset="2"/>
                        <a:buChar char="4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Promote special offers</a:t>
                      </a:r>
                      <a:endParaRPr lang="en-US" sz="1600" dirty="0" smtClean="0">
                        <a:cs typeface="Arial" pitchFamily="34" charset="0"/>
                      </a:endParaRPr>
                    </a:p>
                  </a:txBody>
                  <a:tcPr marL="64008" marR="64008" anchorCtr="1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96937" y="2889059"/>
            <a:ext cx="8689257" cy="8229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95488" indent="-1995488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wmikkels\My Documents\My Documents\Contact Center\Sales Playbooks\2013 Surge\Multichannel\Email\EMC Ill text IM e-mail or chat. Please dont make me call. _files\image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8430" y="1469874"/>
            <a:ext cx="2495428" cy="1285493"/>
          </a:xfrm>
          <a:prstGeom prst="roundRect">
            <a:avLst>
              <a:gd name="adj" fmla="val 6873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6937" y="5576325"/>
            <a:ext cx="2160228" cy="889000"/>
          </a:xfrm>
          <a:prstGeom prst="rect">
            <a:avLst/>
          </a:prstGeom>
          <a:gradFill>
            <a:gsLst>
              <a:gs pos="0">
                <a:schemeClr val="tx1">
                  <a:lumMod val="25000"/>
                  <a:lumOff val="7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610206"/>
                </a:solidFill>
                <a:latin typeface="Arial" panose="020B0604020202020204" pitchFamily="34" charset="0"/>
              </a:rPr>
              <a:t>Improve Agent Occupancy and Increase Revenues</a:t>
            </a:r>
            <a:endParaRPr lang="en-US" sz="1600" b="1" dirty="0">
              <a:solidFill>
                <a:srgbClr val="610206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1337" y="5576325"/>
            <a:ext cx="2160228" cy="889000"/>
          </a:xfrm>
          <a:prstGeom prst="rect">
            <a:avLst/>
          </a:prstGeom>
          <a:gradFill>
            <a:gsLst>
              <a:gs pos="0">
                <a:schemeClr val="tx1">
                  <a:lumMod val="25000"/>
                  <a:lumOff val="7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610206"/>
                </a:solidFill>
              </a:rPr>
              <a:t>Provide Fast Responses to Email Inquiries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4265" y="5576325"/>
            <a:ext cx="2160228" cy="889000"/>
          </a:xfrm>
          <a:prstGeom prst="rect">
            <a:avLst/>
          </a:prstGeom>
          <a:gradFill>
            <a:gsLst>
              <a:gs pos="0">
                <a:schemeClr val="tx1">
                  <a:lumMod val="25000"/>
                  <a:lumOff val="7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610206"/>
                </a:solidFill>
              </a:rPr>
              <a:t>Increase Sales/Support Efficiency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25966" y="5576325"/>
            <a:ext cx="2160228" cy="889000"/>
          </a:xfrm>
          <a:prstGeom prst="rect">
            <a:avLst/>
          </a:prstGeom>
          <a:gradFill>
            <a:gsLst>
              <a:gs pos="0">
                <a:schemeClr val="tx1">
                  <a:lumMod val="25000"/>
                  <a:lumOff val="7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</a:gra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610206"/>
                </a:solidFill>
              </a:rPr>
              <a:t>Boost Customer Satisfaction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368637" y="5576325"/>
            <a:ext cx="0" cy="889000"/>
          </a:xfrm>
          <a:prstGeom prst="line">
            <a:avLst/>
          </a:prstGeom>
          <a:ln w="25400">
            <a:solidFill>
              <a:srgbClr val="61020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40337" y="5576325"/>
            <a:ext cx="0" cy="889000"/>
          </a:xfrm>
          <a:prstGeom prst="line">
            <a:avLst/>
          </a:prstGeom>
          <a:ln w="25400">
            <a:solidFill>
              <a:srgbClr val="61020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3266" y="5576325"/>
            <a:ext cx="0" cy="889000"/>
          </a:xfrm>
          <a:prstGeom prst="line">
            <a:avLst/>
          </a:prstGeom>
          <a:ln w="25400">
            <a:solidFill>
              <a:srgbClr val="61020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821183" y="442164"/>
            <a:ext cx="7440765" cy="849086"/>
          </a:xfrm>
          <a:prstGeom prst="roundRect">
            <a:avLst>
              <a:gd name="adj" fmla="val 8005"/>
            </a:avLst>
          </a:prstGeom>
          <a:gradFill rotWithShape="1">
            <a:gsLst>
              <a:gs pos="0">
                <a:srgbClr val="CC0000">
                  <a:gamma/>
                  <a:shade val="66667"/>
                  <a:invGamma/>
                </a:srgbClr>
              </a:gs>
              <a:gs pos="100000">
                <a:srgbClr val="CC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B9070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en-US" sz="2600" b="1" kern="0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Solving Business Challenges with a </a:t>
            </a:r>
          </a:p>
          <a:p>
            <a:pPr lvl="0" algn="ctr"/>
            <a:r>
              <a:rPr lang="en-US" sz="2600" b="1" kern="0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Multichannel Contact Center</a:t>
            </a:r>
          </a:p>
          <a:p>
            <a:pPr lvl="0" algn="ctr"/>
            <a:endParaRPr lang="en-US" sz="2600" b="1" kern="0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2967" y="6570234"/>
            <a:ext cx="4288971" cy="2877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* Planned roadmap for Avaya Contact Center Select –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50599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0445BE-00C6-4BE7-B345-C74B2F2CC9F3}&quot;/&gt;&lt;isInvalidForFieldText val=&quot;1&quot;/&gt;&lt;Image&gt;&lt;filename val=&quot;C:\DOCUME~1\DEFABR~1\LOCALS~1\Temp\PR\data\asimages\{250445BE-00C6-4BE7-B345-C74B2F2CC9F3}_33_S.png&quot;/&gt;&lt;left val=&quot;9&quot;/&gt;&lt;top val=&quot;105&quot;/&gt;&lt;width val=&quot;292&quot;/&gt;&lt;height val=&quot;300&quot;/&gt;&lt;hasText val=&quot;0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0445BE-00C6-4BE7-B345-C74B2F2CC9F3}&quot;/&gt;&lt;isInvalidForFieldText val=&quot;1&quot;/&gt;&lt;Image&gt;&lt;filename val=&quot;C:\DOCUME~1\DEFABR~1\LOCALS~1\Temp\PR\data\asimages\{250445BE-00C6-4BE7-B345-C74B2F2CC9F3}_33_S.png&quot;/&gt;&lt;left val=&quot;9&quot;/&gt;&lt;top val=&quot;105&quot;/&gt;&lt;width val=&quot;292&quot;/&gt;&lt;height val=&quot;300&quot;/&gt;&lt;hasText val=&quot;0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0445BE-00C6-4BE7-B345-C74B2F2CC9F3}&quot;/&gt;&lt;isInvalidForFieldText val=&quot;1&quot;/&gt;&lt;Image&gt;&lt;filename val=&quot;C:\DOCUME~1\DEFABR~1\LOCALS~1\Temp\PR\data\asimages\{250445BE-00C6-4BE7-B345-C74B2F2CC9F3}_33_S.png&quot;/&gt;&lt;left val=&quot;9&quot;/&gt;&lt;top val=&quot;105&quot;/&gt;&lt;width val=&quot;292&quot;/&gt;&lt;height val=&quot;300&quot;/&gt;&lt;hasText val=&quot;0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0445BE-00C6-4BE7-B345-C74B2F2CC9F3}&quot;/&gt;&lt;isInvalidForFieldText val=&quot;1&quot;/&gt;&lt;Image&gt;&lt;filename val=&quot;C:\DOCUME~1\DEFABR~1\LOCALS~1\Temp\PR\data\asimages\{250445BE-00C6-4BE7-B345-C74B2F2CC9F3}_33_S.png&quot;/&gt;&lt;left val=&quot;9&quot;/&gt;&lt;top val=&quot;105&quot;/&gt;&lt;width val=&quot;292&quot;/&gt;&lt;height val=&quot;300&quot;/&gt;&lt;hasText val=&quot;0&quot;/&gt;&lt;/Image&gt;&lt;/ThreeDShapeInfo&gt;"/>
</p:tagLst>
</file>

<file path=ppt/theme/theme1.xml><?xml version="1.0" encoding="utf-8"?>
<a:theme xmlns:a="http://schemas.openxmlformats.org/drawingml/2006/main" name="Avaya External June 2011">
  <a:themeElements>
    <a:clrScheme name="Office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Avaya External June 2011</Template>
  <TotalTime>0</TotalTime>
  <Words>1078</Words>
  <Application>Microsoft Office PowerPoint</Application>
  <PresentationFormat>On-screen Show (4:3)</PresentationFormat>
  <Paragraphs>227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Avaya External June 2011</vt:lpstr>
      <vt:lpstr>Avaya  Contact Center Select</vt:lpstr>
      <vt:lpstr>Avaya Midmarket Collaboration Solution Simple, Powerful &amp; Affordable</vt:lpstr>
      <vt:lpstr>Consumers Are Driving Multichannel Adoption</vt:lpstr>
      <vt:lpstr>Multichannel Today</vt:lpstr>
      <vt:lpstr>Contact Center Challenges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Avaya Contact Center Select Intuitive and Powerful Administration</vt:lpstr>
      <vt:lpstr>Avaya Midmarket Collaboration Solution Simple, Powerful &amp; Affordable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2013-08-01T19:54:12Z</dcterms:created>
  <dcterms:modified xsi:type="dcterms:W3CDTF">2014-11-24T20:38:18Z</dcterms:modified>
</cp:coreProperties>
</file>